
<file path=[Content_Types].xml><?xml version="1.0" encoding="utf-8"?>
<Types xmlns="http://schemas.openxmlformats.org/package/2006/content-types">
  <Default Extension="(null)" ContentType="image/x-emf"/>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7" r:id="rId1"/>
    <p:sldMasterId id="2147483695" r:id="rId2"/>
  </p:sldMasterIdLst>
  <p:notesMasterIdLst>
    <p:notesMasterId r:id="rId47"/>
  </p:notesMasterIdLst>
  <p:sldIdLst>
    <p:sldId id="257" r:id="rId3"/>
    <p:sldId id="261" r:id="rId4"/>
    <p:sldId id="258" r:id="rId5"/>
    <p:sldId id="264" r:id="rId6"/>
    <p:sldId id="262" r:id="rId7"/>
    <p:sldId id="645" r:id="rId8"/>
    <p:sldId id="263" r:id="rId9"/>
    <p:sldId id="270" r:id="rId10"/>
    <p:sldId id="646" r:id="rId11"/>
    <p:sldId id="631" r:id="rId12"/>
    <p:sldId id="629" r:id="rId13"/>
    <p:sldId id="630" r:id="rId14"/>
    <p:sldId id="652" r:id="rId15"/>
    <p:sldId id="651" r:id="rId16"/>
    <p:sldId id="653" r:id="rId17"/>
    <p:sldId id="265" r:id="rId18"/>
    <p:sldId id="266" r:id="rId19"/>
    <p:sldId id="647" r:id="rId20"/>
    <p:sldId id="267" r:id="rId21"/>
    <p:sldId id="632" r:id="rId22"/>
    <p:sldId id="644" r:id="rId23"/>
    <p:sldId id="643" r:id="rId24"/>
    <p:sldId id="640" r:id="rId25"/>
    <p:sldId id="639" r:id="rId26"/>
    <p:sldId id="650" r:id="rId27"/>
    <p:sldId id="634" r:id="rId28"/>
    <p:sldId id="633" r:id="rId29"/>
    <p:sldId id="635" r:id="rId30"/>
    <p:sldId id="636" r:id="rId31"/>
    <p:sldId id="638" r:id="rId32"/>
    <p:sldId id="648" r:id="rId33"/>
    <p:sldId id="649" r:id="rId34"/>
    <p:sldId id="271" r:id="rId35"/>
    <p:sldId id="625" r:id="rId36"/>
    <p:sldId id="626" r:id="rId37"/>
    <p:sldId id="628" r:id="rId38"/>
    <p:sldId id="272" r:id="rId39"/>
    <p:sldId id="654" r:id="rId40"/>
    <p:sldId id="623" r:id="rId41"/>
    <p:sldId id="594" r:id="rId42"/>
    <p:sldId id="624" r:id="rId43"/>
    <p:sldId id="619" r:id="rId44"/>
    <p:sldId id="268" r:id="rId45"/>
    <p:sldId id="260" r:id="rId46"/>
  </p:sldIdLst>
  <p:sldSz cx="9144000" cy="5143500" type="screen16x9"/>
  <p:notesSz cx="6894513" cy="91805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A59A"/>
    <a:srgbClr val="00653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1115" autoAdjust="0"/>
    <p:restoredTop sz="72839" autoAdjust="0"/>
  </p:normalViewPr>
  <p:slideViewPr>
    <p:cSldViewPr snapToGrid="0" snapToObjects="1">
      <p:cViewPr varScale="1">
        <p:scale>
          <a:sx n="88" d="100"/>
          <a:sy n="88" d="100"/>
        </p:scale>
        <p:origin x="1689" y="57"/>
      </p:cViewPr>
      <p:guideLst/>
    </p:cSldViewPr>
  </p:slideViewPr>
  <p:notesTextViewPr>
    <p:cViewPr>
      <p:scale>
        <a:sx n="3" d="2"/>
        <a:sy n="3" d="2"/>
      </p:scale>
      <p:origin x="0" y="0"/>
    </p:cViewPr>
  </p:notesTextViewPr>
  <p:sorterViewPr>
    <p:cViewPr varScale="1">
      <p:scale>
        <a:sx n="1" d="1"/>
        <a:sy n="1" d="1"/>
      </p:scale>
      <p:origin x="0" y="0"/>
    </p:cViewPr>
  </p:sorterViewPr>
  <p:notesViewPr>
    <p:cSldViewPr snapToGrid="0" snapToObjects="1">
      <p:cViewPr varScale="1">
        <p:scale>
          <a:sx n="80" d="100"/>
          <a:sy n="80" d="100"/>
        </p:scale>
        <p:origin x="204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F3D39C-0397-41E1-A6AB-2EFECF1BD980}" type="doc">
      <dgm:prSet loTypeId="urn:microsoft.com/office/officeart/2005/8/layout/hProcess9" loCatId="process" qsTypeId="urn:microsoft.com/office/officeart/2005/8/quickstyle/simple1" qsCatId="simple" csTypeId="urn:microsoft.com/office/officeart/2005/8/colors/accent1_2" csCatId="accent1" phldr="1"/>
      <dgm:spPr/>
    </dgm:pt>
    <dgm:pt modelId="{A0F8A536-873A-481A-9DE3-7B3F57F0A924}">
      <dgm:prSet phldrT="[Text]"/>
      <dgm:spPr/>
      <dgm:t>
        <a:bodyPr/>
        <a:lstStyle/>
        <a:p>
          <a:r>
            <a:rPr lang="en-US" dirty="0"/>
            <a:t>Purpose</a:t>
          </a:r>
        </a:p>
      </dgm:t>
    </dgm:pt>
    <dgm:pt modelId="{2E4DBA95-F977-4CF7-AEA0-311F67913477}" type="parTrans" cxnId="{4397C44C-7AE8-4BA1-88B6-63A4A0DA6247}">
      <dgm:prSet/>
      <dgm:spPr/>
      <dgm:t>
        <a:bodyPr/>
        <a:lstStyle/>
        <a:p>
          <a:endParaRPr lang="en-US"/>
        </a:p>
      </dgm:t>
    </dgm:pt>
    <dgm:pt modelId="{C80AF38B-8F71-4EE0-B873-9390937470BB}" type="sibTrans" cxnId="{4397C44C-7AE8-4BA1-88B6-63A4A0DA6247}">
      <dgm:prSet/>
      <dgm:spPr/>
      <dgm:t>
        <a:bodyPr/>
        <a:lstStyle/>
        <a:p>
          <a:endParaRPr lang="en-US"/>
        </a:p>
      </dgm:t>
    </dgm:pt>
    <dgm:pt modelId="{EC908232-5DCD-4D32-B7F9-2B33948D4016}">
      <dgm:prSet phldrT="[Text]"/>
      <dgm:spPr/>
      <dgm:t>
        <a:bodyPr/>
        <a:lstStyle/>
        <a:p>
          <a:r>
            <a:rPr lang="en-US" dirty="0"/>
            <a:t>Goals</a:t>
          </a:r>
        </a:p>
      </dgm:t>
    </dgm:pt>
    <dgm:pt modelId="{6AC4D8EA-A586-48A1-AD70-ACCD9FCEAD6C}" type="parTrans" cxnId="{8EB924EA-E572-4BB6-8089-71B336891A3F}">
      <dgm:prSet/>
      <dgm:spPr/>
      <dgm:t>
        <a:bodyPr/>
        <a:lstStyle/>
        <a:p>
          <a:endParaRPr lang="en-US"/>
        </a:p>
      </dgm:t>
    </dgm:pt>
    <dgm:pt modelId="{ABD9D54F-B327-4169-9B20-6E7DB057FD8A}" type="sibTrans" cxnId="{8EB924EA-E572-4BB6-8089-71B336891A3F}">
      <dgm:prSet/>
      <dgm:spPr/>
      <dgm:t>
        <a:bodyPr/>
        <a:lstStyle/>
        <a:p>
          <a:endParaRPr lang="en-US"/>
        </a:p>
      </dgm:t>
    </dgm:pt>
    <dgm:pt modelId="{C8BFF424-183C-4A25-AF1F-69BA6ABA5E07}">
      <dgm:prSet phldrT="[Text]"/>
      <dgm:spPr/>
      <dgm:t>
        <a:bodyPr/>
        <a:lstStyle/>
        <a:p>
          <a:r>
            <a:rPr lang="en-US" dirty="0"/>
            <a:t>Actions</a:t>
          </a:r>
        </a:p>
      </dgm:t>
    </dgm:pt>
    <dgm:pt modelId="{BF50B8A8-A9B3-49AB-831A-DDE0EC666851}" type="parTrans" cxnId="{F7049F38-5534-4C49-BF85-37DB8BAA3333}">
      <dgm:prSet/>
      <dgm:spPr/>
      <dgm:t>
        <a:bodyPr/>
        <a:lstStyle/>
        <a:p>
          <a:endParaRPr lang="en-US"/>
        </a:p>
      </dgm:t>
    </dgm:pt>
    <dgm:pt modelId="{E54566CA-6BF2-40C8-ADD6-648C51470CDE}" type="sibTrans" cxnId="{F7049F38-5534-4C49-BF85-37DB8BAA3333}">
      <dgm:prSet/>
      <dgm:spPr/>
      <dgm:t>
        <a:bodyPr/>
        <a:lstStyle/>
        <a:p>
          <a:endParaRPr lang="en-US"/>
        </a:p>
      </dgm:t>
    </dgm:pt>
    <dgm:pt modelId="{615640C0-05A9-4E6A-B796-52925CEF413B}" type="pres">
      <dgm:prSet presAssocID="{B5F3D39C-0397-41E1-A6AB-2EFECF1BD980}" presName="CompostProcess" presStyleCnt="0">
        <dgm:presLayoutVars>
          <dgm:dir/>
          <dgm:resizeHandles val="exact"/>
        </dgm:presLayoutVars>
      </dgm:prSet>
      <dgm:spPr/>
    </dgm:pt>
    <dgm:pt modelId="{19B1ACA8-DB55-4BA1-B5B9-D1E5C583065F}" type="pres">
      <dgm:prSet presAssocID="{B5F3D39C-0397-41E1-A6AB-2EFECF1BD980}" presName="arrow" presStyleLbl="bgShp" presStyleIdx="0" presStyleCnt="1"/>
      <dgm:spPr/>
    </dgm:pt>
    <dgm:pt modelId="{6D1C695F-EAE0-45DA-9EAE-0064C25AFE15}" type="pres">
      <dgm:prSet presAssocID="{B5F3D39C-0397-41E1-A6AB-2EFECF1BD980}" presName="linearProcess" presStyleCnt="0"/>
      <dgm:spPr/>
    </dgm:pt>
    <dgm:pt modelId="{5B5841E7-59FF-4E98-BBC0-11676FA5B934}" type="pres">
      <dgm:prSet presAssocID="{A0F8A536-873A-481A-9DE3-7B3F57F0A924}" presName="textNode" presStyleLbl="node1" presStyleIdx="0" presStyleCnt="3">
        <dgm:presLayoutVars>
          <dgm:bulletEnabled val="1"/>
        </dgm:presLayoutVars>
      </dgm:prSet>
      <dgm:spPr/>
    </dgm:pt>
    <dgm:pt modelId="{F47D5C64-B576-4DE4-ACE1-D55631F12E8C}" type="pres">
      <dgm:prSet presAssocID="{C80AF38B-8F71-4EE0-B873-9390937470BB}" presName="sibTrans" presStyleCnt="0"/>
      <dgm:spPr/>
    </dgm:pt>
    <dgm:pt modelId="{71F3C31C-95EF-40EC-B438-16A54E200058}" type="pres">
      <dgm:prSet presAssocID="{EC908232-5DCD-4D32-B7F9-2B33948D4016}" presName="textNode" presStyleLbl="node1" presStyleIdx="1" presStyleCnt="3">
        <dgm:presLayoutVars>
          <dgm:bulletEnabled val="1"/>
        </dgm:presLayoutVars>
      </dgm:prSet>
      <dgm:spPr/>
    </dgm:pt>
    <dgm:pt modelId="{D5DAF8D9-DECD-4461-B55C-DA459E19D6C2}" type="pres">
      <dgm:prSet presAssocID="{ABD9D54F-B327-4169-9B20-6E7DB057FD8A}" presName="sibTrans" presStyleCnt="0"/>
      <dgm:spPr/>
    </dgm:pt>
    <dgm:pt modelId="{0A8BEAE3-C07C-456D-A0FA-5EE5D68741D4}" type="pres">
      <dgm:prSet presAssocID="{C8BFF424-183C-4A25-AF1F-69BA6ABA5E07}" presName="textNode" presStyleLbl="node1" presStyleIdx="2" presStyleCnt="3">
        <dgm:presLayoutVars>
          <dgm:bulletEnabled val="1"/>
        </dgm:presLayoutVars>
      </dgm:prSet>
      <dgm:spPr/>
    </dgm:pt>
  </dgm:ptLst>
  <dgm:cxnLst>
    <dgm:cxn modelId="{A1337603-77E4-4E92-A447-E4A4E38656CE}" type="presOf" srcId="{B5F3D39C-0397-41E1-A6AB-2EFECF1BD980}" destId="{615640C0-05A9-4E6A-B796-52925CEF413B}" srcOrd="0" destOrd="0" presId="urn:microsoft.com/office/officeart/2005/8/layout/hProcess9"/>
    <dgm:cxn modelId="{0DEA0B29-635B-4A9B-A24C-BFB8256D28F0}" type="presOf" srcId="{A0F8A536-873A-481A-9DE3-7B3F57F0A924}" destId="{5B5841E7-59FF-4E98-BBC0-11676FA5B934}" srcOrd="0" destOrd="0" presId="urn:microsoft.com/office/officeart/2005/8/layout/hProcess9"/>
    <dgm:cxn modelId="{F7049F38-5534-4C49-BF85-37DB8BAA3333}" srcId="{B5F3D39C-0397-41E1-A6AB-2EFECF1BD980}" destId="{C8BFF424-183C-4A25-AF1F-69BA6ABA5E07}" srcOrd="2" destOrd="0" parTransId="{BF50B8A8-A9B3-49AB-831A-DDE0EC666851}" sibTransId="{E54566CA-6BF2-40C8-ADD6-648C51470CDE}"/>
    <dgm:cxn modelId="{4397C44C-7AE8-4BA1-88B6-63A4A0DA6247}" srcId="{B5F3D39C-0397-41E1-A6AB-2EFECF1BD980}" destId="{A0F8A536-873A-481A-9DE3-7B3F57F0A924}" srcOrd="0" destOrd="0" parTransId="{2E4DBA95-F977-4CF7-AEA0-311F67913477}" sibTransId="{C80AF38B-8F71-4EE0-B873-9390937470BB}"/>
    <dgm:cxn modelId="{7343D58A-5ED0-4948-AF5C-497A63B4157D}" type="presOf" srcId="{EC908232-5DCD-4D32-B7F9-2B33948D4016}" destId="{71F3C31C-95EF-40EC-B438-16A54E200058}" srcOrd="0" destOrd="0" presId="urn:microsoft.com/office/officeart/2005/8/layout/hProcess9"/>
    <dgm:cxn modelId="{E936A49E-6842-4928-88F6-C316D2E1A865}" type="presOf" srcId="{C8BFF424-183C-4A25-AF1F-69BA6ABA5E07}" destId="{0A8BEAE3-C07C-456D-A0FA-5EE5D68741D4}" srcOrd="0" destOrd="0" presId="urn:microsoft.com/office/officeart/2005/8/layout/hProcess9"/>
    <dgm:cxn modelId="{8EB924EA-E572-4BB6-8089-71B336891A3F}" srcId="{B5F3D39C-0397-41E1-A6AB-2EFECF1BD980}" destId="{EC908232-5DCD-4D32-B7F9-2B33948D4016}" srcOrd="1" destOrd="0" parTransId="{6AC4D8EA-A586-48A1-AD70-ACCD9FCEAD6C}" sibTransId="{ABD9D54F-B327-4169-9B20-6E7DB057FD8A}"/>
    <dgm:cxn modelId="{5424C36E-F212-4047-8A5B-9361904EEDB0}" type="presParOf" srcId="{615640C0-05A9-4E6A-B796-52925CEF413B}" destId="{19B1ACA8-DB55-4BA1-B5B9-D1E5C583065F}" srcOrd="0" destOrd="0" presId="urn:microsoft.com/office/officeart/2005/8/layout/hProcess9"/>
    <dgm:cxn modelId="{F973A5FA-599D-4DBD-A9A7-2659B9BD3131}" type="presParOf" srcId="{615640C0-05A9-4E6A-B796-52925CEF413B}" destId="{6D1C695F-EAE0-45DA-9EAE-0064C25AFE15}" srcOrd="1" destOrd="0" presId="urn:microsoft.com/office/officeart/2005/8/layout/hProcess9"/>
    <dgm:cxn modelId="{0AD8BF57-A9D4-4327-B045-B35B8FD5E503}" type="presParOf" srcId="{6D1C695F-EAE0-45DA-9EAE-0064C25AFE15}" destId="{5B5841E7-59FF-4E98-BBC0-11676FA5B934}" srcOrd="0" destOrd="0" presId="urn:microsoft.com/office/officeart/2005/8/layout/hProcess9"/>
    <dgm:cxn modelId="{F9222BB5-8078-43DE-BEF0-998B54FEA633}" type="presParOf" srcId="{6D1C695F-EAE0-45DA-9EAE-0064C25AFE15}" destId="{F47D5C64-B576-4DE4-ACE1-D55631F12E8C}" srcOrd="1" destOrd="0" presId="urn:microsoft.com/office/officeart/2005/8/layout/hProcess9"/>
    <dgm:cxn modelId="{D2F3A032-C1D7-41E6-90BF-6D6E1102D250}" type="presParOf" srcId="{6D1C695F-EAE0-45DA-9EAE-0064C25AFE15}" destId="{71F3C31C-95EF-40EC-B438-16A54E200058}" srcOrd="2" destOrd="0" presId="urn:microsoft.com/office/officeart/2005/8/layout/hProcess9"/>
    <dgm:cxn modelId="{BA028673-FD75-488C-9386-E6969C2306AF}" type="presParOf" srcId="{6D1C695F-EAE0-45DA-9EAE-0064C25AFE15}" destId="{D5DAF8D9-DECD-4461-B55C-DA459E19D6C2}" srcOrd="3" destOrd="0" presId="urn:microsoft.com/office/officeart/2005/8/layout/hProcess9"/>
    <dgm:cxn modelId="{95CB98B7-B6D4-4262-BDF3-EF93CCDD9C61}" type="presParOf" srcId="{6D1C695F-EAE0-45DA-9EAE-0064C25AFE15}" destId="{0A8BEAE3-C07C-456D-A0FA-5EE5D68741D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B08E1BF-3E37-4EE0-BC96-92E78C67A450}"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178A4B59-1099-421B-8FA2-3F7F4143B678}">
      <dgm:prSet phldrT="[Text]"/>
      <dgm:spPr/>
      <dgm:t>
        <a:bodyPr/>
        <a:lstStyle/>
        <a:p>
          <a:r>
            <a:rPr lang="en-US" dirty="0"/>
            <a:t>Being Proactive Rather than Reactive</a:t>
          </a:r>
        </a:p>
      </dgm:t>
    </dgm:pt>
    <dgm:pt modelId="{55865283-4FD6-4D09-B302-6AA8A64CF3AD}" type="parTrans" cxnId="{23FA14ED-B201-44A3-AA0B-701D25CBC27E}">
      <dgm:prSet/>
      <dgm:spPr/>
      <dgm:t>
        <a:bodyPr/>
        <a:lstStyle/>
        <a:p>
          <a:endParaRPr lang="en-US"/>
        </a:p>
      </dgm:t>
    </dgm:pt>
    <dgm:pt modelId="{6D077313-52B4-4CDD-8151-5E1A62563602}" type="sibTrans" cxnId="{23FA14ED-B201-44A3-AA0B-701D25CBC27E}">
      <dgm:prSet/>
      <dgm:spPr/>
      <dgm:t>
        <a:bodyPr/>
        <a:lstStyle/>
        <a:p>
          <a:endParaRPr lang="en-US"/>
        </a:p>
      </dgm:t>
    </dgm:pt>
    <dgm:pt modelId="{7B177564-4B7F-4E7B-930B-45C1259962B2}">
      <dgm:prSet phldrT="[Text]"/>
      <dgm:spPr/>
      <dgm:t>
        <a:bodyPr/>
        <a:lstStyle/>
        <a:p>
          <a:r>
            <a:rPr lang="en-US" dirty="0"/>
            <a:t>Can be rolled out to multiple sites</a:t>
          </a:r>
        </a:p>
      </dgm:t>
    </dgm:pt>
    <dgm:pt modelId="{3511380F-4E2D-4349-AE4F-46077DAAC658}" type="parTrans" cxnId="{B853E2E2-13AE-49F0-A380-70153FEBE800}">
      <dgm:prSet/>
      <dgm:spPr/>
      <dgm:t>
        <a:bodyPr/>
        <a:lstStyle/>
        <a:p>
          <a:endParaRPr lang="en-US"/>
        </a:p>
      </dgm:t>
    </dgm:pt>
    <dgm:pt modelId="{BDD65081-7CEC-49C2-8D4E-21B298238F62}" type="sibTrans" cxnId="{B853E2E2-13AE-49F0-A380-70153FEBE800}">
      <dgm:prSet/>
      <dgm:spPr/>
      <dgm:t>
        <a:bodyPr/>
        <a:lstStyle/>
        <a:p>
          <a:endParaRPr lang="en-US"/>
        </a:p>
      </dgm:t>
    </dgm:pt>
    <dgm:pt modelId="{1545B40E-A10D-496E-B8D1-9D5B40D26FFA}">
      <dgm:prSet phldrT="[Text]"/>
      <dgm:spPr/>
      <dgm:t>
        <a:bodyPr/>
        <a:lstStyle/>
        <a:p>
          <a:r>
            <a:rPr lang="en-US" dirty="0"/>
            <a:t>Single location to review data</a:t>
          </a:r>
        </a:p>
      </dgm:t>
    </dgm:pt>
    <dgm:pt modelId="{841DA4C9-082E-46C1-8C27-BD5193F7F0C7}" type="parTrans" cxnId="{14CD7315-4AC8-4E14-A183-75B63601F30B}">
      <dgm:prSet/>
      <dgm:spPr/>
      <dgm:t>
        <a:bodyPr/>
        <a:lstStyle/>
        <a:p>
          <a:endParaRPr lang="en-US"/>
        </a:p>
      </dgm:t>
    </dgm:pt>
    <dgm:pt modelId="{DF645F31-6F47-4A21-8FE3-FFE001CF15A7}" type="sibTrans" cxnId="{14CD7315-4AC8-4E14-A183-75B63601F30B}">
      <dgm:prSet/>
      <dgm:spPr/>
      <dgm:t>
        <a:bodyPr/>
        <a:lstStyle/>
        <a:p>
          <a:endParaRPr lang="en-US"/>
        </a:p>
      </dgm:t>
    </dgm:pt>
    <dgm:pt modelId="{280AB85D-6D97-4B26-896F-4879D069016F}">
      <dgm:prSet phldrT="[Text]"/>
      <dgm:spPr/>
      <dgm:t>
        <a:bodyPr/>
        <a:lstStyle/>
        <a:p>
          <a:r>
            <a:rPr lang="en-US" dirty="0"/>
            <a:t>User friendly</a:t>
          </a:r>
        </a:p>
      </dgm:t>
    </dgm:pt>
    <dgm:pt modelId="{57E295E4-A9C7-4C43-83F2-8F845451EBC1}" type="parTrans" cxnId="{2AD383CF-79E5-44ED-A6C5-03E2495E0698}">
      <dgm:prSet/>
      <dgm:spPr/>
      <dgm:t>
        <a:bodyPr/>
        <a:lstStyle/>
        <a:p>
          <a:endParaRPr lang="en-US"/>
        </a:p>
      </dgm:t>
    </dgm:pt>
    <dgm:pt modelId="{0767AE58-9CF6-4A89-ADC4-8D5AFA0675F2}" type="sibTrans" cxnId="{2AD383CF-79E5-44ED-A6C5-03E2495E0698}">
      <dgm:prSet/>
      <dgm:spPr/>
      <dgm:t>
        <a:bodyPr/>
        <a:lstStyle/>
        <a:p>
          <a:endParaRPr lang="en-US"/>
        </a:p>
      </dgm:t>
    </dgm:pt>
    <dgm:pt modelId="{76296ED4-0627-4B23-A8C8-C30292B542B5}">
      <dgm:prSet phldrT="[Text]"/>
      <dgm:spPr/>
      <dgm:t>
        <a:bodyPr/>
        <a:lstStyle/>
        <a:p>
          <a:r>
            <a:rPr lang="en-US" dirty="0"/>
            <a:t>Self learning, self adjustment</a:t>
          </a:r>
        </a:p>
      </dgm:t>
    </dgm:pt>
    <dgm:pt modelId="{EEA1B84D-1EA1-4B6F-A141-A7F9B09AFD9F}" type="parTrans" cxnId="{9AB53CE7-BE55-4259-937B-05B25021269F}">
      <dgm:prSet/>
      <dgm:spPr/>
      <dgm:t>
        <a:bodyPr/>
        <a:lstStyle/>
        <a:p>
          <a:endParaRPr lang="en-US"/>
        </a:p>
      </dgm:t>
    </dgm:pt>
    <dgm:pt modelId="{C150459A-9000-40A3-8F54-34C3DFD1A59A}" type="sibTrans" cxnId="{9AB53CE7-BE55-4259-937B-05B25021269F}">
      <dgm:prSet/>
      <dgm:spPr/>
      <dgm:t>
        <a:bodyPr/>
        <a:lstStyle/>
        <a:p>
          <a:endParaRPr lang="en-US"/>
        </a:p>
      </dgm:t>
    </dgm:pt>
    <dgm:pt modelId="{6B695E6B-4304-4A04-86FB-CC027CD67129}">
      <dgm:prSet phldrT="[Text]"/>
      <dgm:spPr/>
      <dgm:t>
        <a:bodyPr/>
        <a:lstStyle/>
        <a:p>
          <a:r>
            <a:rPr lang="en-US" dirty="0"/>
            <a:t>Identify high risk</a:t>
          </a:r>
        </a:p>
      </dgm:t>
    </dgm:pt>
    <dgm:pt modelId="{9A4AA662-F621-4E4E-A222-7E531EBDA9E6}" type="parTrans" cxnId="{B55257DE-F975-4FE8-8893-03A9F1627D59}">
      <dgm:prSet/>
      <dgm:spPr/>
      <dgm:t>
        <a:bodyPr/>
        <a:lstStyle/>
        <a:p>
          <a:endParaRPr lang="en-US"/>
        </a:p>
      </dgm:t>
    </dgm:pt>
    <dgm:pt modelId="{6A83E9B8-B90B-4AA9-87FA-BF008CE9CCB5}" type="sibTrans" cxnId="{B55257DE-F975-4FE8-8893-03A9F1627D59}">
      <dgm:prSet/>
      <dgm:spPr/>
      <dgm:t>
        <a:bodyPr/>
        <a:lstStyle/>
        <a:p>
          <a:endParaRPr lang="en-US"/>
        </a:p>
      </dgm:t>
    </dgm:pt>
    <dgm:pt modelId="{03BBBE35-441C-4331-A822-03CA1229F9F8}">
      <dgm:prSet phldrT="[Text]"/>
      <dgm:spPr/>
      <dgm:t>
        <a:bodyPr/>
        <a:lstStyle/>
        <a:p>
          <a:r>
            <a:rPr lang="en-US" dirty="0"/>
            <a:t>Data for leadership</a:t>
          </a:r>
        </a:p>
      </dgm:t>
    </dgm:pt>
    <dgm:pt modelId="{2F50BE48-493C-418A-A3D3-4CAE78E4A6C8}" type="parTrans" cxnId="{D5B5D68A-FC5F-4FEE-84A3-F806DC54A344}">
      <dgm:prSet/>
      <dgm:spPr/>
      <dgm:t>
        <a:bodyPr/>
        <a:lstStyle/>
        <a:p>
          <a:endParaRPr lang="en-US"/>
        </a:p>
      </dgm:t>
    </dgm:pt>
    <dgm:pt modelId="{0B0452F4-E34B-4353-B751-29E10D28509C}" type="sibTrans" cxnId="{D5B5D68A-FC5F-4FEE-84A3-F806DC54A344}">
      <dgm:prSet/>
      <dgm:spPr/>
      <dgm:t>
        <a:bodyPr/>
        <a:lstStyle/>
        <a:p>
          <a:endParaRPr lang="en-US"/>
        </a:p>
      </dgm:t>
    </dgm:pt>
    <dgm:pt modelId="{AC6B26C9-5841-4300-806A-8D148247662F}" type="pres">
      <dgm:prSet presAssocID="{3B08E1BF-3E37-4EE0-BC96-92E78C67A450}" presName="Name0" presStyleCnt="0">
        <dgm:presLayoutVars>
          <dgm:chMax val="1"/>
          <dgm:chPref val="1"/>
          <dgm:dir/>
          <dgm:animOne val="branch"/>
          <dgm:animLvl val="lvl"/>
        </dgm:presLayoutVars>
      </dgm:prSet>
      <dgm:spPr/>
    </dgm:pt>
    <dgm:pt modelId="{A7BD4376-E027-44E8-9F88-87F56EF5351F}" type="pres">
      <dgm:prSet presAssocID="{178A4B59-1099-421B-8FA2-3F7F4143B678}" presName="Parent" presStyleLbl="node0" presStyleIdx="0" presStyleCnt="1">
        <dgm:presLayoutVars>
          <dgm:chMax val="6"/>
          <dgm:chPref val="6"/>
        </dgm:presLayoutVars>
      </dgm:prSet>
      <dgm:spPr/>
    </dgm:pt>
    <dgm:pt modelId="{FFA6F4F8-7204-4A8D-981C-E432D361588D}" type="pres">
      <dgm:prSet presAssocID="{7B177564-4B7F-4E7B-930B-45C1259962B2}" presName="Accent1" presStyleCnt="0"/>
      <dgm:spPr/>
    </dgm:pt>
    <dgm:pt modelId="{2A567CAA-1A67-4F37-B3BE-EBC3EDACA0E9}" type="pres">
      <dgm:prSet presAssocID="{7B177564-4B7F-4E7B-930B-45C1259962B2}" presName="Accent" presStyleLbl="bgShp" presStyleIdx="0" presStyleCnt="6"/>
      <dgm:spPr/>
    </dgm:pt>
    <dgm:pt modelId="{0B96113A-8AB9-472E-8B1F-36BFACF2C7B5}" type="pres">
      <dgm:prSet presAssocID="{7B177564-4B7F-4E7B-930B-45C1259962B2}" presName="Child1" presStyleLbl="node1" presStyleIdx="0" presStyleCnt="6">
        <dgm:presLayoutVars>
          <dgm:chMax val="0"/>
          <dgm:chPref val="0"/>
          <dgm:bulletEnabled val="1"/>
        </dgm:presLayoutVars>
      </dgm:prSet>
      <dgm:spPr/>
    </dgm:pt>
    <dgm:pt modelId="{D66972D0-C20E-4238-B2B1-AB1BAB04EE15}" type="pres">
      <dgm:prSet presAssocID="{1545B40E-A10D-496E-B8D1-9D5B40D26FFA}" presName="Accent2" presStyleCnt="0"/>
      <dgm:spPr/>
    </dgm:pt>
    <dgm:pt modelId="{52D9A431-3506-42AF-ADE3-2CCBEB13728A}" type="pres">
      <dgm:prSet presAssocID="{1545B40E-A10D-496E-B8D1-9D5B40D26FFA}" presName="Accent" presStyleLbl="bgShp" presStyleIdx="1" presStyleCnt="6"/>
      <dgm:spPr>
        <a:solidFill>
          <a:schemeClr val="bg1"/>
        </a:solidFill>
      </dgm:spPr>
    </dgm:pt>
    <dgm:pt modelId="{920C5D3F-B8A7-4536-9315-CD879E03E922}" type="pres">
      <dgm:prSet presAssocID="{1545B40E-A10D-496E-B8D1-9D5B40D26FFA}" presName="Child2" presStyleLbl="node1" presStyleIdx="1" presStyleCnt="6">
        <dgm:presLayoutVars>
          <dgm:chMax val="0"/>
          <dgm:chPref val="0"/>
          <dgm:bulletEnabled val="1"/>
        </dgm:presLayoutVars>
      </dgm:prSet>
      <dgm:spPr/>
    </dgm:pt>
    <dgm:pt modelId="{A47C4CF7-1980-4C00-9576-BA144B4ECA49}" type="pres">
      <dgm:prSet presAssocID="{280AB85D-6D97-4B26-896F-4879D069016F}" presName="Accent3" presStyleCnt="0"/>
      <dgm:spPr/>
    </dgm:pt>
    <dgm:pt modelId="{F33F06AC-47D2-4AC5-B33E-0273BE73C16B}" type="pres">
      <dgm:prSet presAssocID="{280AB85D-6D97-4B26-896F-4879D069016F}" presName="Accent" presStyleLbl="bgShp" presStyleIdx="2" presStyleCnt="6" custLinFactX="79813" custLinFactNeighborX="100000" custLinFactNeighborY="15117"/>
      <dgm:spPr>
        <a:solidFill>
          <a:schemeClr val="bg1"/>
        </a:solidFill>
        <a:ln>
          <a:solidFill>
            <a:schemeClr val="bg1"/>
          </a:solidFill>
        </a:ln>
      </dgm:spPr>
    </dgm:pt>
    <dgm:pt modelId="{153BF086-6F75-4B8D-A165-380FF3C2FA83}" type="pres">
      <dgm:prSet presAssocID="{280AB85D-6D97-4B26-896F-4879D069016F}" presName="Child3" presStyleLbl="node1" presStyleIdx="2" presStyleCnt="6">
        <dgm:presLayoutVars>
          <dgm:chMax val="0"/>
          <dgm:chPref val="0"/>
          <dgm:bulletEnabled val="1"/>
        </dgm:presLayoutVars>
      </dgm:prSet>
      <dgm:spPr/>
    </dgm:pt>
    <dgm:pt modelId="{563F7C99-55F0-440B-A417-C4E9254424D6}" type="pres">
      <dgm:prSet presAssocID="{76296ED4-0627-4B23-A8C8-C30292B542B5}" presName="Accent4" presStyleCnt="0"/>
      <dgm:spPr/>
    </dgm:pt>
    <dgm:pt modelId="{C3CA57AE-ABC0-40CE-A971-E28714188C76}" type="pres">
      <dgm:prSet presAssocID="{76296ED4-0627-4B23-A8C8-C30292B542B5}" presName="Accent" presStyleLbl="bgShp" presStyleIdx="3" presStyleCnt="6"/>
      <dgm:spPr>
        <a:solidFill>
          <a:schemeClr val="bg1"/>
        </a:solidFill>
      </dgm:spPr>
    </dgm:pt>
    <dgm:pt modelId="{D8BFFD77-1105-497B-A28F-9E60F741594A}" type="pres">
      <dgm:prSet presAssocID="{76296ED4-0627-4B23-A8C8-C30292B542B5}" presName="Child4" presStyleLbl="node1" presStyleIdx="3" presStyleCnt="6">
        <dgm:presLayoutVars>
          <dgm:chMax val="0"/>
          <dgm:chPref val="0"/>
          <dgm:bulletEnabled val="1"/>
        </dgm:presLayoutVars>
      </dgm:prSet>
      <dgm:spPr/>
    </dgm:pt>
    <dgm:pt modelId="{6CD17012-2DDD-404A-887F-81A297599537}" type="pres">
      <dgm:prSet presAssocID="{6B695E6B-4304-4A04-86FB-CC027CD67129}" presName="Accent5" presStyleCnt="0"/>
      <dgm:spPr/>
    </dgm:pt>
    <dgm:pt modelId="{5D542A85-1A38-4FEC-B725-6A2A1B6497AE}" type="pres">
      <dgm:prSet presAssocID="{6B695E6B-4304-4A04-86FB-CC027CD67129}" presName="Accent" presStyleLbl="bgShp" presStyleIdx="4" presStyleCnt="6"/>
      <dgm:spPr>
        <a:solidFill>
          <a:schemeClr val="bg1"/>
        </a:solidFill>
      </dgm:spPr>
    </dgm:pt>
    <dgm:pt modelId="{B632DE8A-3E8D-407B-B246-1A8EDBFA3A78}" type="pres">
      <dgm:prSet presAssocID="{6B695E6B-4304-4A04-86FB-CC027CD67129}" presName="Child5" presStyleLbl="node1" presStyleIdx="4" presStyleCnt="6">
        <dgm:presLayoutVars>
          <dgm:chMax val="0"/>
          <dgm:chPref val="0"/>
          <dgm:bulletEnabled val="1"/>
        </dgm:presLayoutVars>
      </dgm:prSet>
      <dgm:spPr/>
    </dgm:pt>
    <dgm:pt modelId="{9B87A3E8-6A6A-4E25-872A-CFDB2C037D9D}" type="pres">
      <dgm:prSet presAssocID="{03BBBE35-441C-4331-A822-03CA1229F9F8}" presName="Accent6" presStyleCnt="0"/>
      <dgm:spPr/>
    </dgm:pt>
    <dgm:pt modelId="{7892E166-DA87-4B64-9992-3FA17CB1CEB0}" type="pres">
      <dgm:prSet presAssocID="{03BBBE35-441C-4331-A822-03CA1229F9F8}" presName="Accent" presStyleLbl="bgShp" presStyleIdx="5" presStyleCnt="6"/>
      <dgm:spPr>
        <a:solidFill>
          <a:schemeClr val="bg1"/>
        </a:solidFill>
      </dgm:spPr>
    </dgm:pt>
    <dgm:pt modelId="{1396A065-6FB3-4367-AC2F-D2116A0AF07C}" type="pres">
      <dgm:prSet presAssocID="{03BBBE35-441C-4331-A822-03CA1229F9F8}" presName="Child6" presStyleLbl="node1" presStyleIdx="5" presStyleCnt="6">
        <dgm:presLayoutVars>
          <dgm:chMax val="0"/>
          <dgm:chPref val="0"/>
          <dgm:bulletEnabled val="1"/>
        </dgm:presLayoutVars>
      </dgm:prSet>
      <dgm:spPr/>
    </dgm:pt>
  </dgm:ptLst>
  <dgm:cxnLst>
    <dgm:cxn modelId="{91364F0C-2604-4C09-9E79-0E90F1BD743D}" type="presOf" srcId="{3B08E1BF-3E37-4EE0-BC96-92E78C67A450}" destId="{AC6B26C9-5841-4300-806A-8D148247662F}" srcOrd="0" destOrd="0" presId="urn:microsoft.com/office/officeart/2011/layout/HexagonRadial"/>
    <dgm:cxn modelId="{14CD7315-4AC8-4E14-A183-75B63601F30B}" srcId="{178A4B59-1099-421B-8FA2-3F7F4143B678}" destId="{1545B40E-A10D-496E-B8D1-9D5B40D26FFA}" srcOrd="1" destOrd="0" parTransId="{841DA4C9-082E-46C1-8C27-BD5193F7F0C7}" sibTransId="{DF645F31-6F47-4A21-8FE3-FFE001CF15A7}"/>
    <dgm:cxn modelId="{B87FA82F-8FEF-4A75-8FFC-57E18A39CF4F}" type="presOf" srcId="{76296ED4-0627-4B23-A8C8-C30292B542B5}" destId="{D8BFFD77-1105-497B-A28F-9E60F741594A}" srcOrd="0" destOrd="0" presId="urn:microsoft.com/office/officeart/2011/layout/HexagonRadial"/>
    <dgm:cxn modelId="{074E8F75-C1BB-487A-82F6-500111C4EB23}" type="presOf" srcId="{1545B40E-A10D-496E-B8D1-9D5B40D26FFA}" destId="{920C5D3F-B8A7-4536-9315-CD879E03E922}" srcOrd="0" destOrd="0" presId="urn:microsoft.com/office/officeart/2011/layout/HexagonRadial"/>
    <dgm:cxn modelId="{2A466F5A-7299-46EA-8AC8-E63D8D9C583D}" type="presOf" srcId="{03BBBE35-441C-4331-A822-03CA1229F9F8}" destId="{1396A065-6FB3-4367-AC2F-D2116A0AF07C}" srcOrd="0" destOrd="0" presId="urn:microsoft.com/office/officeart/2011/layout/HexagonRadial"/>
    <dgm:cxn modelId="{D5B5D68A-FC5F-4FEE-84A3-F806DC54A344}" srcId="{178A4B59-1099-421B-8FA2-3F7F4143B678}" destId="{03BBBE35-441C-4331-A822-03CA1229F9F8}" srcOrd="5" destOrd="0" parTransId="{2F50BE48-493C-418A-A3D3-4CAE78E4A6C8}" sibTransId="{0B0452F4-E34B-4353-B751-29E10D28509C}"/>
    <dgm:cxn modelId="{D96104BA-F137-4B49-AD99-99CEBBACF804}" type="presOf" srcId="{178A4B59-1099-421B-8FA2-3F7F4143B678}" destId="{A7BD4376-E027-44E8-9F88-87F56EF5351F}" srcOrd="0" destOrd="0" presId="urn:microsoft.com/office/officeart/2011/layout/HexagonRadial"/>
    <dgm:cxn modelId="{08A84ABA-9284-44B4-A26A-9E4B23FA8870}" type="presOf" srcId="{280AB85D-6D97-4B26-896F-4879D069016F}" destId="{153BF086-6F75-4B8D-A165-380FF3C2FA83}" srcOrd="0" destOrd="0" presId="urn:microsoft.com/office/officeart/2011/layout/HexagonRadial"/>
    <dgm:cxn modelId="{DDA70BC6-61E3-4279-B37D-A376009960E9}" type="presOf" srcId="{6B695E6B-4304-4A04-86FB-CC027CD67129}" destId="{B632DE8A-3E8D-407B-B246-1A8EDBFA3A78}" srcOrd="0" destOrd="0" presId="urn:microsoft.com/office/officeart/2011/layout/HexagonRadial"/>
    <dgm:cxn modelId="{2AD383CF-79E5-44ED-A6C5-03E2495E0698}" srcId="{178A4B59-1099-421B-8FA2-3F7F4143B678}" destId="{280AB85D-6D97-4B26-896F-4879D069016F}" srcOrd="2" destOrd="0" parTransId="{57E295E4-A9C7-4C43-83F2-8F845451EBC1}" sibTransId="{0767AE58-9CF6-4A89-ADC4-8D5AFA0675F2}"/>
    <dgm:cxn modelId="{B55257DE-F975-4FE8-8893-03A9F1627D59}" srcId="{178A4B59-1099-421B-8FA2-3F7F4143B678}" destId="{6B695E6B-4304-4A04-86FB-CC027CD67129}" srcOrd="4" destOrd="0" parTransId="{9A4AA662-F621-4E4E-A222-7E531EBDA9E6}" sibTransId="{6A83E9B8-B90B-4AA9-87FA-BF008CE9CCB5}"/>
    <dgm:cxn modelId="{B853E2E2-13AE-49F0-A380-70153FEBE800}" srcId="{178A4B59-1099-421B-8FA2-3F7F4143B678}" destId="{7B177564-4B7F-4E7B-930B-45C1259962B2}" srcOrd="0" destOrd="0" parTransId="{3511380F-4E2D-4349-AE4F-46077DAAC658}" sibTransId="{BDD65081-7CEC-49C2-8D4E-21B298238F62}"/>
    <dgm:cxn modelId="{9AB53CE7-BE55-4259-937B-05B25021269F}" srcId="{178A4B59-1099-421B-8FA2-3F7F4143B678}" destId="{76296ED4-0627-4B23-A8C8-C30292B542B5}" srcOrd="3" destOrd="0" parTransId="{EEA1B84D-1EA1-4B6F-A141-A7F9B09AFD9F}" sibTransId="{C150459A-9000-40A3-8F54-34C3DFD1A59A}"/>
    <dgm:cxn modelId="{5B73ADEB-C8C7-4D7D-88C0-1AC0091C9CAC}" type="presOf" srcId="{7B177564-4B7F-4E7B-930B-45C1259962B2}" destId="{0B96113A-8AB9-472E-8B1F-36BFACF2C7B5}" srcOrd="0" destOrd="0" presId="urn:microsoft.com/office/officeart/2011/layout/HexagonRadial"/>
    <dgm:cxn modelId="{23FA14ED-B201-44A3-AA0B-701D25CBC27E}" srcId="{3B08E1BF-3E37-4EE0-BC96-92E78C67A450}" destId="{178A4B59-1099-421B-8FA2-3F7F4143B678}" srcOrd="0" destOrd="0" parTransId="{55865283-4FD6-4D09-B302-6AA8A64CF3AD}" sibTransId="{6D077313-52B4-4CDD-8151-5E1A62563602}"/>
    <dgm:cxn modelId="{40ACB729-832B-4F3F-8EB5-942ACA5E436A}" type="presParOf" srcId="{AC6B26C9-5841-4300-806A-8D148247662F}" destId="{A7BD4376-E027-44E8-9F88-87F56EF5351F}" srcOrd="0" destOrd="0" presId="urn:microsoft.com/office/officeart/2011/layout/HexagonRadial"/>
    <dgm:cxn modelId="{F849520F-299F-4F46-8EFD-B07001B9BBD3}" type="presParOf" srcId="{AC6B26C9-5841-4300-806A-8D148247662F}" destId="{FFA6F4F8-7204-4A8D-981C-E432D361588D}" srcOrd="1" destOrd="0" presId="urn:microsoft.com/office/officeart/2011/layout/HexagonRadial"/>
    <dgm:cxn modelId="{D4F0C490-49E3-4DD2-982A-6003EA7953E6}" type="presParOf" srcId="{FFA6F4F8-7204-4A8D-981C-E432D361588D}" destId="{2A567CAA-1A67-4F37-B3BE-EBC3EDACA0E9}" srcOrd="0" destOrd="0" presId="urn:microsoft.com/office/officeart/2011/layout/HexagonRadial"/>
    <dgm:cxn modelId="{5A777818-5DBE-47C0-83A6-9E7B157B14AF}" type="presParOf" srcId="{AC6B26C9-5841-4300-806A-8D148247662F}" destId="{0B96113A-8AB9-472E-8B1F-36BFACF2C7B5}" srcOrd="2" destOrd="0" presId="urn:microsoft.com/office/officeart/2011/layout/HexagonRadial"/>
    <dgm:cxn modelId="{999C8412-A413-46F0-8D34-FB5B977F5A3A}" type="presParOf" srcId="{AC6B26C9-5841-4300-806A-8D148247662F}" destId="{D66972D0-C20E-4238-B2B1-AB1BAB04EE15}" srcOrd="3" destOrd="0" presId="urn:microsoft.com/office/officeart/2011/layout/HexagonRadial"/>
    <dgm:cxn modelId="{CB7DACC2-B2CF-4780-867B-2BBA78193A47}" type="presParOf" srcId="{D66972D0-C20E-4238-B2B1-AB1BAB04EE15}" destId="{52D9A431-3506-42AF-ADE3-2CCBEB13728A}" srcOrd="0" destOrd="0" presId="urn:microsoft.com/office/officeart/2011/layout/HexagonRadial"/>
    <dgm:cxn modelId="{45E27D32-E5D5-4C23-964C-D7C928DC2A16}" type="presParOf" srcId="{AC6B26C9-5841-4300-806A-8D148247662F}" destId="{920C5D3F-B8A7-4536-9315-CD879E03E922}" srcOrd="4" destOrd="0" presId="urn:microsoft.com/office/officeart/2011/layout/HexagonRadial"/>
    <dgm:cxn modelId="{C9F0A0CA-C64D-4327-A697-2B2087D53E62}" type="presParOf" srcId="{AC6B26C9-5841-4300-806A-8D148247662F}" destId="{A47C4CF7-1980-4C00-9576-BA144B4ECA49}" srcOrd="5" destOrd="0" presId="urn:microsoft.com/office/officeart/2011/layout/HexagonRadial"/>
    <dgm:cxn modelId="{62C1D2BD-7D59-4664-968F-44EA008002B9}" type="presParOf" srcId="{A47C4CF7-1980-4C00-9576-BA144B4ECA49}" destId="{F33F06AC-47D2-4AC5-B33E-0273BE73C16B}" srcOrd="0" destOrd="0" presId="urn:microsoft.com/office/officeart/2011/layout/HexagonRadial"/>
    <dgm:cxn modelId="{AC38C901-5B89-485C-849C-DACAFE9C4F39}" type="presParOf" srcId="{AC6B26C9-5841-4300-806A-8D148247662F}" destId="{153BF086-6F75-4B8D-A165-380FF3C2FA83}" srcOrd="6" destOrd="0" presId="urn:microsoft.com/office/officeart/2011/layout/HexagonRadial"/>
    <dgm:cxn modelId="{9386FFB6-F155-4D35-AA07-12E41CDCBB5F}" type="presParOf" srcId="{AC6B26C9-5841-4300-806A-8D148247662F}" destId="{563F7C99-55F0-440B-A417-C4E9254424D6}" srcOrd="7" destOrd="0" presId="urn:microsoft.com/office/officeart/2011/layout/HexagonRadial"/>
    <dgm:cxn modelId="{9D5322BE-FF5F-479D-B196-9739436816EA}" type="presParOf" srcId="{563F7C99-55F0-440B-A417-C4E9254424D6}" destId="{C3CA57AE-ABC0-40CE-A971-E28714188C76}" srcOrd="0" destOrd="0" presId="urn:microsoft.com/office/officeart/2011/layout/HexagonRadial"/>
    <dgm:cxn modelId="{7DDEA729-129B-49BA-9719-2CC59AFC86E8}" type="presParOf" srcId="{AC6B26C9-5841-4300-806A-8D148247662F}" destId="{D8BFFD77-1105-497B-A28F-9E60F741594A}" srcOrd="8" destOrd="0" presId="urn:microsoft.com/office/officeart/2011/layout/HexagonRadial"/>
    <dgm:cxn modelId="{7D1DD50F-0FF1-4C11-B568-77C756FCB990}" type="presParOf" srcId="{AC6B26C9-5841-4300-806A-8D148247662F}" destId="{6CD17012-2DDD-404A-887F-81A297599537}" srcOrd="9" destOrd="0" presId="urn:microsoft.com/office/officeart/2011/layout/HexagonRadial"/>
    <dgm:cxn modelId="{B39A573E-CE58-4E0B-BEAE-0960A763CBA1}" type="presParOf" srcId="{6CD17012-2DDD-404A-887F-81A297599537}" destId="{5D542A85-1A38-4FEC-B725-6A2A1B6497AE}" srcOrd="0" destOrd="0" presId="urn:microsoft.com/office/officeart/2011/layout/HexagonRadial"/>
    <dgm:cxn modelId="{A9B5EA4C-BA25-4B24-8BA3-FBF91111E420}" type="presParOf" srcId="{AC6B26C9-5841-4300-806A-8D148247662F}" destId="{B632DE8A-3E8D-407B-B246-1A8EDBFA3A78}" srcOrd="10" destOrd="0" presId="urn:microsoft.com/office/officeart/2011/layout/HexagonRadial"/>
    <dgm:cxn modelId="{9228CFC8-C2ED-46EF-A3BA-D25BDA2B5BCC}" type="presParOf" srcId="{AC6B26C9-5841-4300-806A-8D148247662F}" destId="{9B87A3E8-6A6A-4E25-872A-CFDB2C037D9D}" srcOrd="11" destOrd="0" presId="urn:microsoft.com/office/officeart/2011/layout/HexagonRadial"/>
    <dgm:cxn modelId="{B931805C-202E-4BF2-9EEF-FAD1B0170DE5}" type="presParOf" srcId="{9B87A3E8-6A6A-4E25-872A-CFDB2C037D9D}" destId="{7892E166-DA87-4B64-9992-3FA17CB1CEB0}" srcOrd="0" destOrd="0" presId="urn:microsoft.com/office/officeart/2011/layout/HexagonRadial"/>
    <dgm:cxn modelId="{C115FA39-5E57-4636-9EF8-57F3D098406B}" type="presParOf" srcId="{AC6B26C9-5841-4300-806A-8D148247662F}" destId="{1396A065-6FB3-4367-AC2F-D2116A0AF07C}"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D5BE15-ADA0-41E9-9769-4BE9C745E6FC}"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A2A2A87A-987B-454C-8034-B6229B019ABE}">
      <dgm:prSet phldrT="[Text]"/>
      <dgm:spPr>
        <a:solidFill>
          <a:schemeClr val="accent3"/>
        </a:solidFill>
      </dgm:spPr>
      <dgm:t>
        <a:bodyPr/>
        <a:lstStyle/>
        <a:p>
          <a:r>
            <a:rPr lang="en-US" dirty="0"/>
            <a:t>Claims Metrics</a:t>
          </a:r>
        </a:p>
      </dgm:t>
    </dgm:pt>
    <dgm:pt modelId="{DC6D0A21-5A7D-4DE9-977C-8602C2572B6C}" type="parTrans" cxnId="{A57A716D-707B-44C1-8FF4-A4DEF216FB62}">
      <dgm:prSet/>
      <dgm:spPr/>
      <dgm:t>
        <a:bodyPr/>
        <a:lstStyle/>
        <a:p>
          <a:endParaRPr lang="en-US"/>
        </a:p>
      </dgm:t>
    </dgm:pt>
    <dgm:pt modelId="{5A209E08-82B0-43AA-BD40-8C30F1F1CF02}" type="sibTrans" cxnId="{A57A716D-707B-44C1-8FF4-A4DEF216FB62}">
      <dgm:prSet/>
      <dgm:spPr/>
      <dgm:t>
        <a:bodyPr/>
        <a:lstStyle/>
        <a:p>
          <a:endParaRPr lang="en-US" dirty="0"/>
        </a:p>
      </dgm:t>
    </dgm:pt>
    <dgm:pt modelId="{001803FA-572D-4062-8E19-0FA0B0C8F876}">
      <dgm:prSet phldrT="[Text]"/>
      <dgm:spPr>
        <a:solidFill>
          <a:schemeClr val="accent3"/>
        </a:solidFill>
      </dgm:spPr>
      <dgm:t>
        <a:bodyPr/>
        <a:lstStyle/>
        <a:p>
          <a:r>
            <a:rPr lang="en-US" dirty="0"/>
            <a:t>Financial Metrics</a:t>
          </a:r>
        </a:p>
      </dgm:t>
    </dgm:pt>
    <dgm:pt modelId="{C85E8986-1E09-4CE4-9A3E-1FEF88A11372}" type="parTrans" cxnId="{1A9A7FCD-C84B-4A9F-8B3B-501D4D334926}">
      <dgm:prSet/>
      <dgm:spPr/>
      <dgm:t>
        <a:bodyPr/>
        <a:lstStyle/>
        <a:p>
          <a:endParaRPr lang="en-US"/>
        </a:p>
      </dgm:t>
    </dgm:pt>
    <dgm:pt modelId="{141E9AF3-C1B5-4F79-950D-6E50F5ED9B07}" type="sibTrans" cxnId="{1A9A7FCD-C84B-4A9F-8B3B-501D4D334926}">
      <dgm:prSet/>
      <dgm:spPr/>
      <dgm:t>
        <a:bodyPr/>
        <a:lstStyle/>
        <a:p>
          <a:endParaRPr lang="en-US" dirty="0"/>
        </a:p>
      </dgm:t>
    </dgm:pt>
    <dgm:pt modelId="{4A75173F-162A-4895-844D-7D6E0EFD69A0}">
      <dgm:prSet phldrT="[Text]"/>
      <dgm:spPr/>
      <dgm:t>
        <a:bodyPr/>
        <a:lstStyle/>
        <a:p>
          <a:r>
            <a:rPr lang="en-US" dirty="0"/>
            <a:t>Insight</a:t>
          </a:r>
        </a:p>
      </dgm:t>
    </dgm:pt>
    <dgm:pt modelId="{207768CE-ECE7-46CF-A666-DA8EF6AEA2BF}" type="parTrans" cxnId="{A7E5AED2-EA23-4BF8-B40F-C3E67885DB29}">
      <dgm:prSet/>
      <dgm:spPr/>
      <dgm:t>
        <a:bodyPr/>
        <a:lstStyle/>
        <a:p>
          <a:endParaRPr lang="en-US"/>
        </a:p>
      </dgm:t>
    </dgm:pt>
    <dgm:pt modelId="{695B645D-AC1D-43A4-87F3-0169B1CFF8DA}" type="sibTrans" cxnId="{A7E5AED2-EA23-4BF8-B40F-C3E67885DB29}">
      <dgm:prSet/>
      <dgm:spPr/>
      <dgm:t>
        <a:bodyPr/>
        <a:lstStyle/>
        <a:p>
          <a:endParaRPr lang="en-US"/>
        </a:p>
      </dgm:t>
    </dgm:pt>
    <dgm:pt modelId="{83AF438C-7BA0-4F38-A24F-DBF66766B27B}">
      <dgm:prSet phldrT="[Text]"/>
      <dgm:spPr>
        <a:solidFill>
          <a:schemeClr val="accent3"/>
        </a:solidFill>
      </dgm:spPr>
      <dgm:t>
        <a:bodyPr/>
        <a:lstStyle/>
        <a:p>
          <a:r>
            <a:rPr lang="en-US" dirty="0"/>
            <a:t>Context</a:t>
          </a:r>
        </a:p>
      </dgm:t>
    </dgm:pt>
    <dgm:pt modelId="{0A2A72E0-5330-49B3-A74D-83F7FFB8BBAB}" type="parTrans" cxnId="{A07582DD-E6CE-46E6-A31F-81E3091D4FC1}">
      <dgm:prSet/>
      <dgm:spPr/>
      <dgm:t>
        <a:bodyPr/>
        <a:lstStyle/>
        <a:p>
          <a:endParaRPr lang="en-US"/>
        </a:p>
      </dgm:t>
    </dgm:pt>
    <dgm:pt modelId="{0BD2D36A-B104-467E-9B60-3B8F3BD1C9EB}" type="sibTrans" cxnId="{A07582DD-E6CE-46E6-A31F-81E3091D4FC1}">
      <dgm:prSet/>
      <dgm:spPr/>
      <dgm:t>
        <a:bodyPr/>
        <a:lstStyle/>
        <a:p>
          <a:endParaRPr lang="en-US"/>
        </a:p>
      </dgm:t>
    </dgm:pt>
    <dgm:pt modelId="{1F8FBA83-5948-495F-99E5-F35A0D6765C3}" type="pres">
      <dgm:prSet presAssocID="{C8D5BE15-ADA0-41E9-9769-4BE9C745E6FC}" presName="Name0" presStyleCnt="0">
        <dgm:presLayoutVars>
          <dgm:dir/>
          <dgm:resizeHandles val="exact"/>
        </dgm:presLayoutVars>
      </dgm:prSet>
      <dgm:spPr/>
    </dgm:pt>
    <dgm:pt modelId="{DCE5A976-7FDE-472C-8473-474256EECA9F}" type="pres">
      <dgm:prSet presAssocID="{C8D5BE15-ADA0-41E9-9769-4BE9C745E6FC}" presName="vNodes" presStyleCnt="0"/>
      <dgm:spPr/>
    </dgm:pt>
    <dgm:pt modelId="{8F198643-E673-491C-B441-A0CCAD47637C}" type="pres">
      <dgm:prSet presAssocID="{A2A2A87A-987B-454C-8034-B6229B019ABE}" presName="node" presStyleLbl="node1" presStyleIdx="0" presStyleCnt="4">
        <dgm:presLayoutVars>
          <dgm:bulletEnabled val="1"/>
        </dgm:presLayoutVars>
      </dgm:prSet>
      <dgm:spPr/>
    </dgm:pt>
    <dgm:pt modelId="{F54BE482-0204-4E01-812B-C5AFF20FDC13}" type="pres">
      <dgm:prSet presAssocID="{5A209E08-82B0-43AA-BD40-8C30F1F1CF02}" presName="spacerT" presStyleCnt="0"/>
      <dgm:spPr/>
    </dgm:pt>
    <dgm:pt modelId="{860A8E13-3BE7-439B-A030-1E20F70D5476}" type="pres">
      <dgm:prSet presAssocID="{5A209E08-82B0-43AA-BD40-8C30F1F1CF02}" presName="sibTrans" presStyleLbl="sibTrans2D1" presStyleIdx="0" presStyleCnt="3"/>
      <dgm:spPr/>
    </dgm:pt>
    <dgm:pt modelId="{CF29FF10-F83F-4573-8FB7-D5E0CB1F1BBB}" type="pres">
      <dgm:prSet presAssocID="{5A209E08-82B0-43AA-BD40-8C30F1F1CF02}" presName="spacerB" presStyleCnt="0"/>
      <dgm:spPr/>
    </dgm:pt>
    <dgm:pt modelId="{B706A653-5129-49B6-BB61-8C18CE27D46C}" type="pres">
      <dgm:prSet presAssocID="{001803FA-572D-4062-8E19-0FA0B0C8F876}" presName="node" presStyleLbl="node1" presStyleIdx="1" presStyleCnt="4">
        <dgm:presLayoutVars>
          <dgm:bulletEnabled val="1"/>
        </dgm:presLayoutVars>
      </dgm:prSet>
      <dgm:spPr/>
    </dgm:pt>
    <dgm:pt modelId="{5EDF6D04-EDA6-4BAA-8323-B6E17B24EB98}" type="pres">
      <dgm:prSet presAssocID="{141E9AF3-C1B5-4F79-950D-6E50F5ED9B07}" presName="spacerT" presStyleCnt="0"/>
      <dgm:spPr/>
    </dgm:pt>
    <dgm:pt modelId="{FB6DBB3C-8A38-4DB1-9CBA-0FC77EB88426}" type="pres">
      <dgm:prSet presAssocID="{141E9AF3-C1B5-4F79-950D-6E50F5ED9B07}" presName="sibTrans" presStyleLbl="sibTrans2D1" presStyleIdx="1" presStyleCnt="3"/>
      <dgm:spPr/>
    </dgm:pt>
    <dgm:pt modelId="{FDE70D8E-6CC2-42B2-81E5-0672F6131638}" type="pres">
      <dgm:prSet presAssocID="{141E9AF3-C1B5-4F79-950D-6E50F5ED9B07}" presName="spacerB" presStyleCnt="0"/>
      <dgm:spPr/>
    </dgm:pt>
    <dgm:pt modelId="{1CEE7FE4-0F93-4FB1-B94E-69DE1E079438}" type="pres">
      <dgm:prSet presAssocID="{83AF438C-7BA0-4F38-A24F-DBF66766B27B}" presName="node" presStyleLbl="node1" presStyleIdx="2" presStyleCnt="4">
        <dgm:presLayoutVars>
          <dgm:bulletEnabled val="1"/>
        </dgm:presLayoutVars>
      </dgm:prSet>
      <dgm:spPr/>
    </dgm:pt>
    <dgm:pt modelId="{09E498AD-3002-4527-8ED8-0F832DB467B7}" type="pres">
      <dgm:prSet presAssocID="{C8D5BE15-ADA0-41E9-9769-4BE9C745E6FC}" presName="sibTransLast" presStyleLbl="sibTrans2D1" presStyleIdx="2" presStyleCnt="3"/>
      <dgm:spPr/>
    </dgm:pt>
    <dgm:pt modelId="{9B415061-15CC-4EC7-ABD0-1EB2A96FA3BE}" type="pres">
      <dgm:prSet presAssocID="{C8D5BE15-ADA0-41E9-9769-4BE9C745E6FC}" presName="connectorText" presStyleLbl="sibTrans2D1" presStyleIdx="2" presStyleCnt="3"/>
      <dgm:spPr/>
    </dgm:pt>
    <dgm:pt modelId="{5C236CBD-6FFF-434D-A873-FD29A58CC9F7}" type="pres">
      <dgm:prSet presAssocID="{C8D5BE15-ADA0-41E9-9769-4BE9C745E6FC}" presName="lastNode" presStyleLbl="node1" presStyleIdx="3" presStyleCnt="4">
        <dgm:presLayoutVars>
          <dgm:bulletEnabled val="1"/>
        </dgm:presLayoutVars>
      </dgm:prSet>
      <dgm:spPr/>
    </dgm:pt>
  </dgm:ptLst>
  <dgm:cxnLst>
    <dgm:cxn modelId="{7A84AF2C-DCC9-458B-9610-BE2AA283E92D}" type="presOf" srcId="{4A75173F-162A-4895-844D-7D6E0EFD69A0}" destId="{5C236CBD-6FFF-434D-A873-FD29A58CC9F7}" srcOrd="0" destOrd="0" presId="urn:microsoft.com/office/officeart/2005/8/layout/equation2"/>
    <dgm:cxn modelId="{BBD61863-1006-4CB8-BCFB-0877B96C42FE}" type="presOf" srcId="{141E9AF3-C1B5-4F79-950D-6E50F5ED9B07}" destId="{FB6DBB3C-8A38-4DB1-9CBA-0FC77EB88426}" srcOrd="0" destOrd="0" presId="urn:microsoft.com/office/officeart/2005/8/layout/equation2"/>
    <dgm:cxn modelId="{60725A68-FD5C-4461-9234-DEBEEB50383B}" type="presOf" srcId="{0BD2D36A-B104-467E-9B60-3B8F3BD1C9EB}" destId="{9B415061-15CC-4EC7-ABD0-1EB2A96FA3BE}" srcOrd="1" destOrd="0" presId="urn:microsoft.com/office/officeart/2005/8/layout/equation2"/>
    <dgm:cxn modelId="{6D1E124A-1F6E-49F3-BFDD-05C07088D5BC}" type="presOf" srcId="{C8D5BE15-ADA0-41E9-9769-4BE9C745E6FC}" destId="{1F8FBA83-5948-495F-99E5-F35A0D6765C3}" srcOrd="0" destOrd="0" presId="urn:microsoft.com/office/officeart/2005/8/layout/equation2"/>
    <dgm:cxn modelId="{A57A716D-707B-44C1-8FF4-A4DEF216FB62}" srcId="{C8D5BE15-ADA0-41E9-9769-4BE9C745E6FC}" destId="{A2A2A87A-987B-454C-8034-B6229B019ABE}" srcOrd="0" destOrd="0" parTransId="{DC6D0A21-5A7D-4DE9-977C-8602C2572B6C}" sibTransId="{5A209E08-82B0-43AA-BD40-8C30F1F1CF02}"/>
    <dgm:cxn modelId="{4068D54E-620D-491B-9511-C5B3C930FFA4}" type="presOf" srcId="{0BD2D36A-B104-467E-9B60-3B8F3BD1C9EB}" destId="{09E498AD-3002-4527-8ED8-0F832DB467B7}" srcOrd="0" destOrd="0" presId="urn:microsoft.com/office/officeart/2005/8/layout/equation2"/>
    <dgm:cxn modelId="{73626980-87D8-4288-8016-78048F221D05}" type="presOf" srcId="{001803FA-572D-4062-8E19-0FA0B0C8F876}" destId="{B706A653-5129-49B6-BB61-8C18CE27D46C}" srcOrd="0" destOrd="0" presId="urn:microsoft.com/office/officeart/2005/8/layout/equation2"/>
    <dgm:cxn modelId="{47BA859B-734D-4BD9-8088-F5E6824A2E55}" type="presOf" srcId="{83AF438C-7BA0-4F38-A24F-DBF66766B27B}" destId="{1CEE7FE4-0F93-4FB1-B94E-69DE1E079438}" srcOrd="0" destOrd="0" presId="urn:microsoft.com/office/officeart/2005/8/layout/equation2"/>
    <dgm:cxn modelId="{1A9A7FCD-C84B-4A9F-8B3B-501D4D334926}" srcId="{C8D5BE15-ADA0-41E9-9769-4BE9C745E6FC}" destId="{001803FA-572D-4062-8E19-0FA0B0C8F876}" srcOrd="1" destOrd="0" parTransId="{C85E8986-1E09-4CE4-9A3E-1FEF88A11372}" sibTransId="{141E9AF3-C1B5-4F79-950D-6E50F5ED9B07}"/>
    <dgm:cxn modelId="{A7E5AED2-EA23-4BF8-B40F-C3E67885DB29}" srcId="{C8D5BE15-ADA0-41E9-9769-4BE9C745E6FC}" destId="{4A75173F-162A-4895-844D-7D6E0EFD69A0}" srcOrd="3" destOrd="0" parTransId="{207768CE-ECE7-46CF-A666-DA8EF6AEA2BF}" sibTransId="{695B645D-AC1D-43A4-87F3-0169B1CFF8DA}"/>
    <dgm:cxn modelId="{1BC316DB-52B5-4181-BF5A-214DEEA33821}" type="presOf" srcId="{A2A2A87A-987B-454C-8034-B6229B019ABE}" destId="{8F198643-E673-491C-B441-A0CCAD47637C}" srcOrd="0" destOrd="0" presId="urn:microsoft.com/office/officeart/2005/8/layout/equation2"/>
    <dgm:cxn modelId="{A07582DD-E6CE-46E6-A31F-81E3091D4FC1}" srcId="{C8D5BE15-ADA0-41E9-9769-4BE9C745E6FC}" destId="{83AF438C-7BA0-4F38-A24F-DBF66766B27B}" srcOrd="2" destOrd="0" parTransId="{0A2A72E0-5330-49B3-A74D-83F7FFB8BBAB}" sibTransId="{0BD2D36A-B104-467E-9B60-3B8F3BD1C9EB}"/>
    <dgm:cxn modelId="{E62940E6-19D8-4987-9DCC-473700EA970C}" type="presOf" srcId="{5A209E08-82B0-43AA-BD40-8C30F1F1CF02}" destId="{860A8E13-3BE7-439B-A030-1E20F70D5476}" srcOrd="0" destOrd="0" presId="urn:microsoft.com/office/officeart/2005/8/layout/equation2"/>
    <dgm:cxn modelId="{031015C9-7DE1-402A-B716-33DC88C827E8}" type="presParOf" srcId="{1F8FBA83-5948-495F-99E5-F35A0D6765C3}" destId="{DCE5A976-7FDE-472C-8473-474256EECA9F}" srcOrd="0" destOrd="0" presId="urn:microsoft.com/office/officeart/2005/8/layout/equation2"/>
    <dgm:cxn modelId="{E9687E83-F228-464F-A3BE-EFF26AA0EAD4}" type="presParOf" srcId="{DCE5A976-7FDE-472C-8473-474256EECA9F}" destId="{8F198643-E673-491C-B441-A0CCAD47637C}" srcOrd="0" destOrd="0" presId="urn:microsoft.com/office/officeart/2005/8/layout/equation2"/>
    <dgm:cxn modelId="{83E3464F-579F-4C74-9768-4FD0EC314C9C}" type="presParOf" srcId="{DCE5A976-7FDE-472C-8473-474256EECA9F}" destId="{F54BE482-0204-4E01-812B-C5AFF20FDC13}" srcOrd="1" destOrd="0" presId="urn:microsoft.com/office/officeart/2005/8/layout/equation2"/>
    <dgm:cxn modelId="{8BB76924-FF51-4689-86D2-90370107D22A}" type="presParOf" srcId="{DCE5A976-7FDE-472C-8473-474256EECA9F}" destId="{860A8E13-3BE7-439B-A030-1E20F70D5476}" srcOrd="2" destOrd="0" presId="urn:microsoft.com/office/officeart/2005/8/layout/equation2"/>
    <dgm:cxn modelId="{A0D55C75-B82C-4A5A-9D2D-85F0B2C8965D}" type="presParOf" srcId="{DCE5A976-7FDE-472C-8473-474256EECA9F}" destId="{CF29FF10-F83F-4573-8FB7-D5E0CB1F1BBB}" srcOrd="3" destOrd="0" presId="urn:microsoft.com/office/officeart/2005/8/layout/equation2"/>
    <dgm:cxn modelId="{7BC6B5CC-907A-4AC3-8CB4-1646853921D8}" type="presParOf" srcId="{DCE5A976-7FDE-472C-8473-474256EECA9F}" destId="{B706A653-5129-49B6-BB61-8C18CE27D46C}" srcOrd="4" destOrd="0" presId="urn:microsoft.com/office/officeart/2005/8/layout/equation2"/>
    <dgm:cxn modelId="{12206E06-FC25-46FC-8B53-AE0EB77295C8}" type="presParOf" srcId="{DCE5A976-7FDE-472C-8473-474256EECA9F}" destId="{5EDF6D04-EDA6-4BAA-8323-B6E17B24EB98}" srcOrd="5" destOrd="0" presId="urn:microsoft.com/office/officeart/2005/8/layout/equation2"/>
    <dgm:cxn modelId="{9EDD50A2-E03D-4941-8057-5C267B6009C6}" type="presParOf" srcId="{DCE5A976-7FDE-472C-8473-474256EECA9F}" destId="{FB6DBB3C-8A38-4DB1-9CBA-0FC77EB88426}" srcOrd="6" destOrd="0" presId="urn:microsoft.com/office/officeart/2005/8/layout/equation2"/>
    <dgm:cxn modelId="{7D945340-42D1-49C2-9F01-68590074F4D6}" type="presParOf" srcId="{DCE5A976-7FDE-472C-8473-474256EECA9F}" destId="{FDE70D8E-6CC2-42B2-81E5-0672F6131638}" srcOrd="7" destOrd="0" presId="urn:microsoft.com/office/officeart/2005/8/layout/equation2"/>
    <dgm:cxn modelId="{CA712930-4E45-44B1-BBDD-8852A176FCEA}" type="presParOf" srcId="{DCE5A976-7FDE-472C-8473-474256EECA9F}" destId="{1CEE7FE4-0F93-4FB1-B94E-69DE1E079438}" srcOrd="8" destOrd="0" presId="urn:microsoft.com/office/officeart/2005/8/layout/equation2"/>
    <dgm:cxn modelId="{F23A68F7-9075-4ABA-B019-03155F222159}" type="presParOf" srcId="{1F8FBA83-5948-495F-99E5-F35A0D6765C3}" destId="{09E498AD-3002-4527-8ED8-0F832DB467B7}" srcOrd="1" destOrd="0" presId="urn:microsoft.com/office/officeart/2005/8/layout/equation2"/>
    <dgm:cxn modelId="{2DF26D6C-1EDD-43AF-8468-1EBE4EB51586}" type="presParOf" srcId="{09E498AD-3002-4527-8ED8-0F832DB467B7}" destId="{9B415061-15CC-4EC7-ABD0-1EB2A96FA3BE}" srcOrd="0" destOrd="0" presId="urn:microsoft.com/office/officeart/2005/8/layout/equation2"/>
    <dgm:cxn modelId="{BB885589-0134-4CE7-812B-3AFBCE8AF5D6}" type="presParOf" srcId="{1F8FBA83-5948-495F-99E5-F35A0D6765C3}" destId="{5C236CBD-6FFF-434D-A873-FD29A58CC9F7}"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9F402B-2256-574B-876D-9493CDF2F54E}" type="doc">
      <dgm:prSet loTypeId="urn:microsoft.com/office/officeart/2005/8/layout/chevron2" loCatId="process" qsTypeId="urn:microsoft.com/office/officeart/2005/8/quickstyle/simple1" qsCatId="simple" csTypeId="urn:microsoft.com/office/officeart/2005/8/colors/colorful4" csCatId="colorful" phldr="1"/>
      <dgm:spPr/>
      <dgm:t>
        <a:bodyPr/>
        <a:lstStyle/>
        <a:p>
          <a:endParaRPr lang="en-US"/>
        </a:p>
      </dgm:t>
    </dgm:pt>
    <dgm:pt modelId="{2F1F526C-5CE8-9D42-BF88-68DDA79900D6}">
      <dgm:prSet phldrT="[Text]"/>
      <dgm:spPr/>
      <dgm:t>
        <a:bodyPr/>
        <a:lstStyle/>
        <a:p>
          <a:pPr marL="234950" indent="-114300" algn="l">
            <a:tabLst/>
          </a:pPr>
          <a:r>
            <a:rPr lang="en-US" dirty="0"/>
            <a:t>Multiple</a:t>
          </a:r>
          <a:br>
            <a:rPr lang="en-US" dirty="0"/>
          </a:br>
          <a:r>
            <a:rPr lang="en-US" dirty="0"/>
            <a:t>Systems</a:t>
          </a:r>
        </a:p>
      </dgm:t>
    </dgm:pt>
    <dgm:pt modelId="{8FA1D733-2D7E-2843-9B2A-3D3EAC8C8BF2}" type="parTrans" cxnId="{FADC7131-EACA-3944-ADBB-199D6CAA3C1A}">
      <dgm:prSet/>
      <dgm:spPr/>
      <dgm:t>
        <a:bodyPr/>
        <a:lstStyle/>
        <a:p>
          <a:endParaRPr lang="en-US"/>
        </a:p>
      </dgm:t>
    </dgm:pt>
    <dgm:pt modelId="{BBD86906-CF36-D44D-B753-0B8BAC26843D}" type="sibTrans" cxnId="{FADC7131-EACA-3944-ADBB-199D6CAA3C1A}">
      <dgm:prSet/>
      <dgm:spPr/>
      <dgm:t>
        <a:bodyPr/>
        <a:lstStyle/>
        <a:p>
          <a:endParaRPr lang="en-US"/>
        </a:p>
      </dgm:t>
    </dgm:pt>
    <dgm:pt modelId="{38864961-1223-C047-A6AD-F29366F33EA5}">
      <dgm:prSet phldrT="[Text]"/>
      <dgm:spPr/>
      <dgm:t>
        <a:bodyPr/>
        <a:lstStyle/>
        <a:p>
          <a:pPr marL="349250" indent="-114300">
            <a:tabLst/>
          </a:pPr>
          <a:r>
            <a:rPr lang="en-GB" dirty="0"/>
            <a:t>Same data, manual input, multiple errors</a:t>
          </a:r>
        </a:p>
      </dgm:t>
    </dgm:pt>
    <dgm:pt modelId="{ADA2CB9E-7781-B348-A8C9-F9DC46222628}" type="parTrans" cxnId="{D4C93CF3-855A-054F-945A-B993F179D1C7}">
      <dgm:prSet/>
      <dgm:spPr/>
      <dgm:t>
        <a:bodyPr/>
        <a:lstStyle/>
        <a:p>
          <a:endParaRPr lang="en-US"/>
        </a:p>
      </dgm:t>
    </dgm:pt>
    <dgm:pt modelId="{64BC8939-3512-8241-8FF0-7D91C33209B5}" type="sibTrans" cxnId="{D4C93CF3-855A-054F-945A-B993F179D1C7}">
      <dgm:prSet/>
      <dgm:spPr/>
      <dgm:t>
        <a:bodyPr/>
        <a:lstStyle/>
        <a:p>
          <a:endParaRPr lang="en-US"/>
        </a:p>
      </dgm:t>
    </dgm:pt>
    <dgm:pt modelId="{A2DB15E2-60BC-2245-999E-7619A68B0B2E}">
      <dgm:prSet phldrT="[Text]"/>
      <dgm:spPr/>
      <dgm:t>
        <a:bodyPr/>
        <a:lstStyle/>
        <a:p>
          <a:pPr marL="349250" indent="-114300">
            <a:tabLst/>
          </a:pPr>
          <a:r>
            <a:rPr lang="en-GB" dirty="0"/>
            <a:t>Limited security for Name, DOB, SSN, Pay, Etc.</a:t>
          </a:r>
        </a:p>
      </dgm:t>
    </dgm:pt>
    <dgm:pt modelId="{F33B9A71-2296-7D4D-884F-196CD8D60809}" type="parTrans" cxnId="{FFB39A1A-9BC8-1640-BB97-991FF1C828CA}">
      <dgm:prSet/>
      <dgm:spPr/>
      <dgm:t>
        <a:bodyPr/>
        <a:lstStyle/>
        <a:p>
          <a:endParaRPr lang="en-US"/>
        </a:p>
      </dgm:t>
    </dgm:pt>
    <dgm:pt modelId="{6C693DF2-E521-9248-93DB-BD812A606EFF}" type="sibTrans" cxnId="{FFB39A1A-9BC8-1640-BB97-991FF1C828CA}">
      <dgm:prSet/>
      <dgm:spPr/>
      <dgm:t>
        <a:bodyPr/>
        <a:lstStyle/>
        <a:p>
          <a:endParaRPr lang="en-US"/>
        </a:p>
      </dgm:t>
    </dgm:pt>
    <dgm:pt modelId="{22A1F91C-5530-5541-A7FC-55635B530FB7}">
      <dgm:prSet phldrT="[Text]"/>
      <dgm:spPr/>
      <dgm:t>
        <a:bodyPr anchor="ctr"/>
        <a:lstStyle/>
        <a:p>
          <a:pPr marL="234950" indent="-114300" algn="l">
            <a:tabLst/>
          </a:pPr>
          <a:r>
            <a:rPr lang="en-GB" dirty="0"/>
            <a:t>Workflows</a:t>
          </a:r>
        </a:p>
      </dgm:t>
    </dgm:pt>
    <dgm:pt modelId="{A168F85C-9956-A247-AEC9-6585132CC73B}" type="parTrans" cxnId="{EB5FB40F-431C-2A44-9A12-0435CB674AE2}">
      <dgm:prSet/>
      <dgm:spPr/>
      <dgm:t>
        <a:bodyPr/>
        <a:lstStyle/>
        <a:p>
          <a:endParaRPr lang="en-US"/>
        </a:p>
      </dgm:t>
    </dgm:pt>
    <dgm:pt modelId="{ED8A7EB3-28AC-AC47-B55E-1D685E9C0907}" type="sibTrans" cxnId="{EB5FB40F-431C-2A44-9A12-0435CB674AE2}">
      <dgm:prSet/>
      <dgm:spPr/>
      <dgm:t>
        <a:bodyPr/>
        <a:lstStyle/>
        <a:p>
          <a:endParaRPr lang="en-US"/>
        </a:p>
      </dgm:t>
    </dgm:pt>
    <dgm:pt modelId="{E16FE5F5-F1E2-F944-BDB2-6426C0E4FB9E}">
      <dgm:prSet phldrT="[Text]"/>
      <dgm:spPr/>
      <dgm:t>
        <a:bodyPr anchor="ctr"/>
        <a:lstStyle/>
        <a:p>
          <a:pPr marL="349250" indent="-114300">
            <a:tabLst/>
          </a:pPr>
          <a:r>
            <a:rPr lang="en-GB" dirty="0"/>
            <a:t>Lacking any technological flexibility</a:t>
          </a:r>
        </a:p>
      </dgm:t>
    </dgm:pt>
    <dgm:pt modelId="{AF71B04C-9DB7-204A-82D5-CD986D422783}" type="parTrans" cxnId="{E6999AD0-FBC0-424B-BF75-AA2D734E235D}">
      <dgm:prSet/>
      <dgm:spPr/>
      <dgm:t>
        <a:bodyPr/>
        <a:lstStyle/>
        <a:p>
          <a:endParaRPr lang="en-US"/>
        </a:p>
      </dgm:t>
    </dgm:pt>
    <dgm:pt modelId="{20C056A3-D91D-734E-9DD0-2A45E626AE19}" type="sibTrans" cxnId="{E6999AD0-FBC0-424B-BF75-AA2D734E235D}">
      <dgm:prSet/>
      <dgm:spPr/>
      <dgm:t>
        <a:bodyPr/>
        <a:lstStyle/>
        <a:p>
          <a:endParaRPr lang="en-US"/>
        </a:p>
      </dgm:t>
    </dgm:pt>
    <dgm:pt modelId="{A712DE37-9424-43EF-A0DB-8C7EBAE10C54}">
      <dgm:prSet phldrT="[Text]"/>
      <dgm:spPr/>
      <dgm:t>
        <a:bodyPr anchor="ctr"/>
        <a:lstStyle/>
        <a:p>
          <a:pPr marL="234950" indent="-114300" algn="l">
            <a:tabLst/>
          </a:pPr>
          <a:r>
            <a:rPr lang="en-GB" dirty="0"/>
            <a:t>Static Analytics</a:t>
          </a:r>
        </a:p>
      </dgm:t>
    </dgm:pt>
    <dgm:pt modelId="{48B68824-D00E-4371-8FA7-8147905F910B}" type="parTrans" cxnId="{928BB6F2-4776-47CA-B175-EFCD262CF9D7}">
      <dgm:prSet/>
      <dgm:spPr/>
      <dgm:t>
        <a:bodyPr/>
        <a:lstStyle/>
        <a:p>
          <a:endParaRPr lang="en-US"/>
        </a:p>
      </dgm:t>
    </dgm:pt>
    <dgm:pt modelId="{5AE932D7-5F1E-4F80-BE26-B4AE700F3C45}" type="sibTrans" cxnId="{928BB6F2-4776-47CA-B175-EFCD262CF9D7}">
      <dgm:prSet/>
      <dgm:spPr/>
      <dgm:t>
        <a:bodyPr/>
        <a:lstStyle/>
        <a:p>
          <a:endParaRPr lang="en-US"/>
        </a:p>
      </dgm:t>
    </dgm:pt>
    <dgm:pt modelId="{60A0FED8-F6F5-4089-BCF0-513831D555DB}">
      <dgm:prSet phldrT="[Text]"/>
      <dgm:spPr/>
      <dgm:t>
        <a:bodyPr anchor="ctr"/>
        <a:lstStyle/>
        <a:p>
          <a:pPr marL="234950" indent="-114300" algn="l">
            <a:tabLst/>
          </a:pPr>
          <a:r>
            <a:rPr lang="en-GB" dirty="0"/>
            <a:t>Aged Systems</a:t>
          </a:r>
        </a:p>
      </dgm:t>
    </dgm:pt>
    <dgm:pt modelId="{65E3F4C4-2624-45FA-B4C1-CF035BFEAFA9}" type="parTrans" cxnId="{018098EE-D6AE-4968-980A-1C30B82E1C4D}">
      <dgm:prSet/>
      <dgm:spPr/>
      <dgm:t>
        <a:bodyPr/>
        <a:lstStyle/>
        <a:p>
          <a:endParaRPr lang="en-US"/>
        </a:p>
      </dgm:t>
    </dgm:pt>
    <dgm:pt modelId="{F875E1B8-7623-4C3F-B97F-DBD71FA7244D}" type="sibTrans" cxnId="{018098EE-D6AE-4968-980A-1C30B82E1C4D}">
      <dgm:prSet/>
      <dgm:spPr/>
      <dgm:t>
        <a:bodyPr/>
        <a:lstStyle/>
        <a:p>
          <a:endParaRPr lang="en-US"/>
        </a:p>
      </dgm:t>
    </dgm:pt>
    <dgm:pt modelId="{302D1996-4B57-4514-9C42-528AA0321353}">
      <dgm:prSet phldrT="[Text]"/>
      <dgm:spPr/>
      <dgm:t>
        <a:bodyPr anchor="ctr"/>
        <a:lstStyle/>
        <a:p>
          <a:pPr marL="234950" indent="-114300">
            <a:tabLst/>
          </a:pPr>
          <a:r>
            <a:rPr lang="en-GB" dirty="0"/>
            <a:t>Divided authority between CEO, Department of Human Resources, Auditor-Controller, County Counsel and Departments</a:t>
          </a:r>
        </a:p>
      </dgm:t>
    </dgm:pt>
    <dgm:pt modelId="{600B2BB7-9651-44AB-934D-AE593C414D63}" type="parTrans" cxnId="{D40F3626-9912-4E5A-B30F-09A822F7F7A6}">
      <dgm:prSet/>
      <dgm:spPr/>
      <dgm:t>
        <a:bodyPr/>
        <a:lstStyle/>
        <a:p>
          <a:endParaRPr lang="en-US"/>
        </a:p>
      </dgm:t>
    </dgm:pt>
    <dgm:pt modelId="{108449B0-1078-436E-AE9C-E4941ED41D1D}" type="sibTrans" cxnId="{D40F3626-9912-4E5A-B30F-09A822F7F7A6}">
      <dgm:prSet/>
      <dgm:spPr/>
      <dgm:t>
        <a:bodyPr/>
        <a:lstStyle/>
        <a:p>
          <a:endParaRPr lang="en-US"/>
        </a:p>
      </dgm:t>
    </dgm:pt>
    <dgm:pt modelId="{92231269-F34E-44C4-8B2C-17BDE0AACB07}">
      <dgm:prSet phldrT="[Text]"/>
      <dgm:spPr/>
      <dgm:t>
        <a:bodyPr anchor="ctr"/>
        <a:lstStyle/>
        <a:p>
          <a:pPr marL="234950" indent="-114300">
            <a:tabLst/>
          </a:pPr>
          <a:r>
            <a:rPr lang="en-GB" dirty="0"/>
            <a:t>Limited Department access = limited data = higher claim costs</a:t>
          </a:r>
        </a:p>
      </dgm:t>
    </dgm:pt>
    <dgm:pt modelId="{B4269B00-5A59-4F4A-9D0D-9303A65EA493}" type="parTrans" cxnId="{23EC75C2-CDF0-4F22-8542-308417704C22}">
      <dgm:prSet/>
      <dgm:spPr/>
      <dgm:t>
        <a:bodyPr/>
        <a:lstStyle/>
        <a:p>
          <a:endParaRPr lang="en-US"/>
        </a:p>
      </dgm:t>
    </dgm:pt>
    <dgm:pt modelId="{34E7DC0B-40B5-4033-94F5-36F676ED2FDF}" type="sibTrans" cxnId="{23EC75C2-CDF0-4F22-8542-308417704C22}">
      <dgm:prSet/>
      <dgm:spPr/>
      <dgm:t>
        <a:bodyPr/>
        <a:lstStyle/>
        <a:p>
          <a:endParaRPr lang="en-US"/>
        </a:p>
      </dgm:t>
    </dgm:pt>
    <dgm:pt modelId="{BAE1C1FC-A618-475E-9825-47E4E9C916F5}">
      <dgm:prSet phldrT="[Text]"/>
      <dgm:spPr/>
      <dgm:t>
        <a:bodyPr anchor="ctr"/>
        <a:lstStyle/>
        <a:p>
          <a:pPr marL="234950" indent="-114300">
            <a:tabLst/>
          </a:pPr>
          <a:r>
            <a:rPr lang="en-GB" dirty="0"/>
            <a:t>Accomplished by programming</a:t>
          </a:r>
        </a:p>
      </dgm:t>
    </dgm:pt>
    <dgm:pt modelId="{7370D22E-AA9E-4096-8AB4-DB57A8FCC10F}" type="parTrans" cxnId="{4CCAF0E5-A627-47C5-A2B1-76C852D60BA9}">
      <dgm:prSet/>
      <dgm:spPr/>
      <dgm:t>
        <a:bodyPr/>
        <a:lstStyle/>
        <a:p>
          <a:endParaRPr lang="en-US"/>
        </a:p>
      </dgm:t>
    </dgm:pt>
    <dgm:pt modelId="{439BD762-6B65-455E-9CCE-5ECACC4FC391}" type="sibTrans" cxnId="{4CCAF0E5-A627-47C5-A2B1-76C852D60BA9}">
      <dgm:prSet/>
      <dgm:spPr/>
      <dgm:t>
        <a:bodyPr/>
        <a:lstStyle/>
        <a:p>
          <a:endParaRPr lang="en-US"/>
        </a:p>
      </dgm:t>
    </dgm:pt>
    <dgm:pt modelId="{75113719-043D-4549-A45B-B76BE2580EDB}">
      <dgm:prSet phldrT="[Text]"/>
      <dgm:spPr/>
      <dgm:t>
        <a:bodyPr anchor="ctr"/>
        <a:lstStyle/>
        <a:p>
          <a:pPr marL="234950" indent="-114300">
            <a:tabLst/>
          </a:pPr>
          <a:r>
            <a:rPr lang="en-GB" dirty="0"/>
            <a:t>No cross platform searching for root causes</a:t>
          </a:r>
        </a:p>
      </dgm:t>
    </dgm:pt>
    <dgm:pt modelId="{1D376EDD-CD74-4736-975C-BB09C5454070}" type="parTrans" cxnId="{7272F5B4-2644-47BE-8C6D-89438EE9E20D}">
      <dgm:prSet/>
      <dgm:spPr/>
      <dgm:t>
        <a:bodyPr/>
        <a:lstStyle/>
        <a:p>
          <a:endParaRPr lang="en-US"/>
        </a:p>
      </dgm:t>
    </dgm:pt>
    <dgm:pt modelId="{FF6D053D-5E9F-453B-94A2-9257C700B457}" type="sibTrans" cxnId="{7272F5B4-2644-47BE-8C6D-89438EE9E20D}">
      <dgm:prSet/>
      <dgm:spPr/>
      <dgm:t>
        <a:bodyPr/>
        <a:lstStyle/>
        <a:p>
          <a:endParaRPr lang="en-US"/>
        </a:p>
      </dgm:t>
    </dgm:pt>
    <dgm:pt modelId="{985CE018-74B7-4F3E-9B3C-5E51D612D8DE}">
      <dgm:prSet phldrT="[Text]"/>
      <dgm:spPr/>
      <dgm:t>
        <a:bodyPr anchor="ctr"/>
        <a:lstStyle/>
        <a:p>
          <a:pPr marL="349250" indent="-114300">
            <a:tabLst/>
          </a:pPr>
          <a:r>
            <a:rPr lang="en-GB" dirty="0"/>
            <a:t>Requiring programming for simple tasks (i.e., reports)</a:t>
          </a:r>
        </a:p>
      </dgm:t>
    </dgm:pt>
    <dgm:pt modelId="{AD916523-7D0F-40A3-B3C0-1DD0CF53C35A}" type="parTrans" cxnId="{3530B08F-A565-4A2D-BCEC-03D76F765FA1}">
      <dgm:prSet/>
      <dgm:spPr/>
      <dgm:t>
        <a:bodyPr/>
        <a:lstStyle/>
        <a:p>
          <a:endParaRPr lang="en-US"/>
        </a:p>
      </dgm:t>
    </dgm:pt>
    <dgm:pt modelId="{62A96300-DA1E-404D-9592-246CB535EFBB}" type="sibTrans" cxnId="{3530B08F-A565-4A2D-BCEC-03D76F765FA1}">
      <dgm:prSet/>
      <dgm:spPr/>
      <dgm:t>
        <a:bodyPr/>
        <a:lstStyle/>
        <a:p>
          <a:endParaRPr lang="en-US"/>
        </a:p>
      </dgm:t>
    </dgm:pt>
    <dgm:pt modelId="{5F76A30B-C4BA-43D3-B1CB-27BEB1DAF25D}" type="pres">
      <dgm:prSet presAssocID="{D49F402B-2256-574B-876D-9493CDF2F54E}" presName="linearFlow" presStyleCnt="0">
        <dgm:presLayoutVars>
          <dgm:dir/>
          <dgm:animLvl val="lvl"/>
          <dgm:resizeHandles val="exact"/>
        </dgm:presLayoutVars>
      </dgm:prSet>
      <dgm:spPr/>
    </dgm:pt>
    <dgm:pt modelId="{E22C266E-DE46-4023-B636-07FF3300AA0A}" type="pres">
      <dgm:prSet presAssocID="{2F1F526C-5CE8-9D42-BF88-68DDA79900D6}" presName="composite" presStyleCnt="0"/>
      <dgm:spPr/>
    </dgm:pt>
    <dgm:pt modelId="{9FE23BD5-D559-4E8A-A2F0-8E82C43567EF}" type="pres">
      <dgm:prSet presAssocID="{2F1F526C-5CE8-9D42-BF88-68DDA79900D6}" presName="parentText" presStyleLbl="alignNode1" presStyleIdx="0" presStyleCnt="4">
        <dgm:presLayoutVars>
          <dgm:chMax val="1"/>
          <dgm:bulletEnabled val="1"/>
        </dgm:presLayoutVars>
      </dgm:prSet>
      <dgm:spPr/>
    </dgm:pt>
    <dgm:pt modelId="{1AF7262A-A217-443F-8909-8B88C07114C6}" type="pres">
      <dgm:prSet presAssocID="{2F1F526C-5CE8-9D42-BF88-68DDA79900D6}" presName="descendantText" presStyleLbl="alignAcc1" presStyleIdx="0" presStyleCnt="4">
        <dgm:presLayoutVars>
          <dgm:bulletEnabled val="1"/>
        </dgm:presLayoutVars>
      </dgm:prSet>
      <dgm:spPr/>
    </dgm:pt>
    <dgm:pt modelId="{F6E5A048-3C75-46C0-B58D-DC27E6965EC1}" type="pres">
      <dgm:prSet presAssocID="{BBD86906-CF36-D44D-B753-0B8BAC26843D}" presName="sp" presStyleCnt="0"/>
      <dgm:spPr/>
    </dgm:pt>
    <dgm:pt modelId="{2180E186-7127-4B48-8D78-0BA3CA9BBCA6}" type="pres">
      <dgm:prSet presAssocID="{22A1F91C-5530-5541-A7FC-55635B530FB7}" presName="composite" presStyleCnt="0"/>
      <dgm:spPr/>
    </dgm:pt>
    <dgm:pt modelId="{84514968-E6F1-49D1-A00B-E76A800E66F7}" type="pres">
      <dgm:prSet presAssocID="{22A1F91C-5530-5541-A7FC-55635B530FB7}" presName="parentText" presStyleLbl="alignNode1" presStyleIdx="1" presStyleCnt="4">
        <dgm:presLayoutVars>
          <dgm:chMax val="1"/>
          <dgm:bulletEnabled val="1"/>
        </dgm:presLayoutVars>
      </dgm:prSet>
      <dgm:spPr/>
    </dgm:pt>
    <dgm:pt modelId="{83A1AC30-0D70-470C-B464-EE8F3FDD8CEB}" type="pres">
      <dgm:prSet presAssocID="{22A1F91C-5530-5541-A7FC-55635B530FB7}" presName="descendantText" presStyleLbl="alignAcc1" presStyleIdx="1" presStyleCnt="4">
        <dgm:presLayoutVars>
          <dgm:bulletEnabled val="1"/>
        </dgm:presLayoutVars>
      </dgm:prSet>
      <dgm:spPr/>
    </dgm:pt>
    <dgm:pt modelId="{F6F52792-C79E-48A4-AD1F-B80C57F342CF}" type="pres">
      <dgm:prSet presAssocID="{ED8A7EB3-28AC-AC47-B55E-1D685E9C0907}" presName="sp" presStyleCnt="0"/>
      <dgm:spPr/>
    </dgm:pt>
    <dgm:pt modelId="{F41EBCFD-8F8A-4C7B-89AF-69A589D8A764}" type="pres">
      <dgm:prSet presAssocID="{A712DE37-9424-43EF-A0DB-8C7EBAE10C54}" presName="composite" presStyleCnt="0"/>
      <dgm:spPr/>
    </dgm:pt>
    <dgm:pt modelId="{CEE0C037-D79A-498B-83C7-C67E816300A8}" type="pres">
      <dgm:prSet presAssocID="{A712DE37-9424-43EF-A0DB-8C7EBAE10C54}" presName="parentText" presStyleLbl="alignNode1" presStyleIdx="2" presStyleCnt="4">
        <dgm:presLayoutVars>
          <dgm:chMax val="1"/>
          <dgm:bulletEnabled val="1"/>
        </dgm:presLayoutVars>
      </dgm:prSet>
      <dgm:spPr/>
    </dgm:pt>
    <dgm:pt modelId="{8183F73B-0430-4ECB-B866-F27E4C42DC3E}" type="pres">
      <dgm:prSet presAssocID="{A712DE37-9424-43EF-A0DB-8C7EBAE10C54}" presName="descendantText" presStyleLbl="alignAcc1" presStyleIdx="2" presStyleCnt="4">
        <dgm:presLayoutVars>
          <dgm:bulletEnabled val="1"/>
        </dgm:presLayoutVars>
      </dgm:prSet>
      <dgm:spPr/>
    </dgm:pt>
    <dgm:pt modelId="{A111D5EA-A698-4561-92DA-3A1C8700A696}" type="pres">
      <dgm:prSet presAssocID="{5AE932D7-5F1E-4F80-BE26-B4AE700F3C45}" presName="sp" presStyleCnt="0"/>
      <dgm:spPr/>
    </dgm:pt>
    <dgm:pt modelId="{33BBD8E8-5748-4878-B2AE-53F3FE006A9B}" type="pres">
      <dgm:prSet presAssocID="{60A0FED8-F6F5-4089-BCF0-513831D555DB}" presName="composite" presStyleCnt="0"/>
      <dgm:spPr/>
    </dgm:pt>
    <dgm:pt modelId="{CF01ED58-8120-41AF-8F47-5D8DF63F07C2}" type="pres">
      <dgm:prSet presAssocID="{60A0FED8-F6F5-4089-BCF0-513831D555DB}" presName="parentText" presStyleLbl="alignNode1" presStyleIdx="3" presStyleCnt="4">
        <dgm:presLayoutVars>
          <dgm:chMax val="1"/>
          <dgm:bulletEnabled val="1"/>
        </dgm:presLayoutVars>
      </dgm:prSet>
      <dgm:spPr/>
    </dgm:pt>
    <dgm:pt modelId="{58910F4D-B955-4591-B8A8-4901D29DED8B}" type="pres">
      <dgm:prSet presAssocID="{60A0FED8-F6F5-4089-BCF0-513831D555DB}" presName="descendantText" presStyleLbl="alignAcc1" presStyleIdx="3" presStyleCnt="4">
        <dgm:presLayoutVars>
          <dgm:bulletEnabled val="1"/>
        </dgm:presLayoutVars>
      </dgm:prSet>
      <dgm:spPr/>
    </dgm:pt>
  </dgm:ptLst>
  <dgm:cxnLst>
    <dgm:cxn modelId="{EB5FB40F-431C-2A44-9A12-0435CB674AE2}" srcId="{D49F402B-2256-574B-876D-9493CDF2F54E}" destId="{22A1F91C-5530-5541-A7FC-55635B530FB7}" srcOrd="1" destOrd="0" parTransId="{A168F85C-9956-A247-AEC9-6585132CC73B}" sibTransId="{ED8A7EB3-28AC-AC47-B55E-1D685E9C0907}"/>
    <dgm:cxn modelId="{FFB39A1A-9BC8-1640-BB97-991FF1C828CA}" srcId="{2F1F526C-5CE8-9D42-BF88-68DDA79900D6}" destId="{A2DB15E2-60BC-2245-999E-7619A68B0B2E}" srcOrd="1" destOrd="0" parTransId="{F33B9A71-2296-7D4D-884F-196CD8D60809}" sibTransId="{6C693DF2-E521-9248-93DB-BD812A606EFF}"/>
    <dgm:cxn modelId="{D40F3626-9912-4E5A-B30F-09A822F7F7A6}" srcId="{22A1F91C-5530-5541-A7FC-55635B530FB7}" destId="{302D1996-4B57-4514-9C42-528AA0321353}" srcOrd="0" destOrd="0" parTransId="{600B2BB7-9651-44AB-934D-AE593C414D63}" sibTransId="{108449B0-1078-436E-AE9C-E4941ED41D1D}"/>
    <dgm:cxn modelId="{FADC7131-EACA-3944-ADBB-199D6CAA3C1A}" srcId="{D49F402B-2256-574B-876D-9493CDF2F54E}" destId="{2F1F526C-5CE8-9D42-BF88-68DDA79900D6}" srcOrd="0" destOrd="0" parTransId="{8FA1D733-2D7E-2843-9B2A-3D3EAC8C8BF2}" sibTransId="{BBD86906-CF36-D44D-B753-0B8BAC26843D}"/>
    <dgm:cxn modelId="{CDA8AD39-C476-4B08-B100-577FE0670C87}" type="presOf" srcId="{985CE018-74B7-4F3E-9B3C-5E51D612D8DE}" destId="{58910F4D-B955-4591-B8A8-4901D29DED8B}" srcOrd="0" destOrd="1" presId="urn:microsoft.com/office/officeart/2005/8/layout/chevron2"/>
    <dgm:cxn modelId="{A135883D-BE97-4F8C-96F5-0988898B47AD}" type="presOf" srcId="{22A1F91C-5530-5541-A7FC-55635B530FB7}" destId="{84514968-E6F1-49D1-A00B-E76A800E66F7}" srcOrd="0" destOrd="0" presId="urn:microsoft.com/office/officeart/2005/8/layout/chevron2"/>
    <dgm:cxn modelId="{87BA1C3F-BA82-42A7-81ED-40E745BF159F}" type="presOf" srcId="{75113719-043D-4549-A45B-B76BE2580EDB}" destId="{8183F73B-0430-4ECB-B866-F27E4C42DC3E}" srcOrd="0" destOrd="1" presId="urn:microsoft.com/office/officeart/2005/8/layout/chevron2"/>
    <dgm:cxn modelId="{D388C444-C338-4435-A9B2-9666F5EBE5DF}" type="presOf" srcId="{38864961-1223-C047-A6AD-F29366F33EA5}" destId="{1AF7262A-A217-443F-8909-8B88C07114C6}" srcOrd="0" destOrd="0" presId="urn:microsoft.com/office/officeart/2005/8/layout/chevron2"/>
    <dgm:cxn modelId="{4E7C0B4A-3EEA-495F-BB9C-E88FBE8C2100}" type="presOf" srcId="{302D1996-4B57-4514-9C42-528AA0321353}" destId="{83A1AC30-0D70-470C-B464-EE8F3FDD8CEB}" srcOrd="0" destOrd="0" presId="urn:microsoft.com/office/officeart/2005/8/layout/chevron2"/>
    <dgm:cxn modelId="{FD91CC6A-8471-4BEE-9D1B-E657BCFEB40C}" type="presOf" srcId="{BAE1C1FC-A618-475E-9825-47E4E9C916F5}" destId="{8183F73B-0430-4ECB-B866-F27E4C42DC3E}" srcOrd="0" destOrd="0" presId="urn:microsoft.com/office/officeart/2005/8/layout/chevron2"/>
    <dgm:cxn modelId="{11264674-F7A1-45EC-9E3E-9A46248B9EAC}" type="presOf" srcId="{D49F402B-2256-574B-876D-9493CDF2F54E}" destId="{5F76A30B-C4BA-43D3-B1CB-27BEB1DAF25D}" srcOrd="0" destOrd="0" presId="urn:microsoft.com/office/officeart/2005/8/layout/chevron2"/>
    <dgm:cxn modelId="{FA7C6155-CEF3-479B-8537-B47CDE599652}" type="presOf" srcId="{60A0FED8-F6F5-4089-BCF0-513831D555DB}" destId="{CF01ED58-8120-41AF-8F47-5D8DF63F07C2}" srcOrd="0" destOrd="0" presId="urn:microsoft.com/office/officeart/2005/8/layout/chevron2"/>
    <dgm:cxn modelId="{3530B08F-A565-4A2D-BCEC-03D76F765FA1}" srcId="{60A0FED8-F6F5-4089-BCF0-513831D555DB}" destId="{985CE018-74B7-4F3E-9B3C-5E51D612D8DE}" srcOrd="1" destOrd="0" parTransId="{AD916523-7D0F-40A3-B3C0-1DD0CF53C35A}" sibTransId="{62A96300-DA1E-404D-9592-246CB535EFBB}"/>
    <dgm:cxn modelId="{7272F5B4-2644-47BE-8C6D-89438EE9E20D}" srcId="{A712DE37-9424-43EF-A0DB-8C7EBAE10C54}" destId="{75113719-043D-4549-A45B-B76BE2580EDB}" srcOrd="1" destOrd="0" parTransId="{1D376EDD-CD74-4736-975C-BB09C5454070}" sibTransId="{FF6D053D-5E9F-453B-94A2-9257C700B457}"/>
    <dgm:cxn modelId="{C18E5BBC-7F68-484D-9F4A-8BCDEF7F1468}" type="presOf" srcId="{2F1F526C-5CE8-9D42-BF88-68DDA79900D6}" destId="{9FE23BD5-D559-4E8A-A2F0-8E82C43567EF}" srcOrd="0" destOrd="0" presId="urn:microsoft.com/office/officeart/2005/8/layout/chevron2"/>
    <dgm:cxn modelId="{23EC75C2-CDF0-4F22-8542-308417704C22}" srcId="{22A1F91C-5530-5541-A7FC-55635B530FB7}" destId="{92231269-F34E-44C4-8B2C-17BDE0AACB07}" srcOrd="1" destOrd="0" parTransId="{B4269B00-5A59-4F4A-9D0D-9303A65EA493}" sibTransId="{34E7DC0B-40B5-4033-94F5-36F676ED2FDF}"/>
    <dgm:cxn modelId="{CAFFF1C6-CE66-4503-B689-5B90B47860D0}" type="presOf" srcId="{A712DE37-9424-43EF-A0DB-8C7EBAE10C54}" destId="{CEE0C037-D79A-498B-83C7-C67E816300A8}" srcOrd="0" destOrd="0" presId="urn:microsoft.com/office/officeart/2005/8/layout/chevron2"/>
    <dgm:cxn modelId="{E6999AD0-FBC0-424B-BF75-AA2D734E235D}" srcId="{60A0FED8-F6F5-4089-BCF0-513831D555DB}" destId="{E16FE5F5-F1E2-F944-BDB2-6426C0E4FB9E}" srcOrd="0" destOrd="0" parTransId="{AF71B04C-9DB7-204A-82D5-CD986D422783}" sibTransId="{20C056A3-D91D-734E-9DD0-2A45E626AE19}"/>
    <dgm:cxn modelId="{61F70ED1-A765-4572-ABE2-99B1A9B7D977}" type="presOf" srcId="{E16FE5F5-F1E2-F944-BDB2-6426C0E4FB9E}" destId="{58910F4D-B955-4591-B8A8-4901D29DED8B}" srcOrd="0" destOrd="0" presId="urn:microsoft.com/office/officeart/2005/8/layout/chevron2"/>
    <dgm:cxn modelId="{D71D01D8-144A-4180-A889-A41FC775CE7C}" type="presOf" srcId="{A2DB15E2-60BC-2245-999E-7619A68B0B2E}" destId="{1AF7262A-A217-443F-8909-8B88C07114C6}" srcOrd="0" destOrd="1" presId="urn:microsoft.com/office/officeart/2005/8/layout/chevron2"/>
    <dgm:cxn modelId="{0DD0D5D9-90B7-4826-BDAE-3204BDADF16A}" type="presOf" srcId="{92231269-F34E-44C4-8B2C-17BDE0AACB07}" destId="{83A1AC30-0D70-470C-B464-EE8F3FDD8CEB}" srcOrd="0" destOrd="1" presId="urn:microsoft.com/office/officeart/2005/8/layout/chevron2"/>
    <dgm:cxn modelId="{4CCAF0E5-A627-47C5-A2B1-76C852D60BA9}" srcId="{A712DE37-9424-43EF-A0DB-8C7EBAE10C54}" destId="{BAE1C1FC-A618-475E-9825-47E4E9C916F5}" srcOrd="0" destOrd="0" parTransId="{7370D22E-AA9E-4096-8AB4-DB57A8FCC10F}" sibTransId="{439BD762-6B65-455E-9CCE-5ECACC4FC391}"/>
    <dgm:cxn modelId="{018098EE-D6AE-4968-980A-1C30B82E1C4D}" srcId="{D49F402B-2256-574B-876D-9493CDF2F54E}" destId="{60A0FED8-F6F5-4089-BCF0-513831D555DB}" srcOrd="3" destOrd="0" parTransId="{65E3F4C4-2624-45FA-B4C1-CF035BFEAFA9}" sibTransId="{F875E1B8-7623-4C3F-B97F-DBD71FA7244D}"/>
    <dgm:cxn modelId="{928BB6F2-4776-47CA-B175-EFCD262CF9D7}" srcId="{D49F402B-2256-574B-876D-9493CDF2F54E}" destId="{A712DE37-9424-43EF-A0DB-8C7EBAE10C54}" srcOrd="2" destOrd="0" parTransId="{48B68824-D00E-4371-8FA7-8147905F910B}" sibTransId="{5AE932D7-5F1E-4F80-BE26-B4AE700F3C45}"/>
    <dgm:cxn modelId="{D4C93CF3-855A-054F-945A-B993F179D1C7}" srcId="{2F1F526C-5CE8-9D42-BF88-68DDA79900D6}" destId="{38864961-1223-C047-A6AD-F29366F33EA5}" srcOrd="0" destOrd="0" parTransId="{ADA2CB9E-7781-B348-A8C9-F9DC46222628}" sibTransId="{64BC8939-3512-8241-8FF0-7D91C33209B5}"/>
    <dgm:cxn modelId="{EFDD2987-B6CF-44C2-BBED-643CB5E22D59}" type="presParOf" srcId="{5F76A30B-C4BA-43D3-B1CB-27BEB1DAF25D}" destId="{E22C266E-DE46-4023-B636-07FF3300AA0A}" srcOrd="0" destOrd="0" presId="urn:microsoft.com/office/officeart/2005/8/layout/chevron2"/>
    <dgm:cxn modelId="{3D26E386-0E85-40D4-B052-C857D6A26303}" type="presParOf" srcId="{E22C266E-DE46-4023-B636-07FF3300AA0A}" destId="{9FE23BD5-D559-4E8A-A2F0-8E82C43567EF}" srcOrd="0" destOrd="0" presId="urn:microsoft.com/office/officeart/2005/8/layout/chevron2"/>
    <dgm:cxn modelId="{5A2996AC-F9A7-4065-A977-38345422BBA4}" type="presParOf" srcId="{E22C266E-DE46-4023-B636-07FF3300AA0A}" destId="{1AF7262A-A217-443F-8909-8B88C07114C6}" srcOrd="1" destOrd="0" presId="urn:microsoft.com/office/officeart/2005/8/layout/chevron2"/>
    <dgm:cxn modelId="{884C2611-E392-4B39-AA89-BBC356CA6053}" type="presParOf" srcId="{5F76A30B-C4BA-43D3-B1CB-27BEB1DAF25D}" destId="{F6E5A048-3C75-46C0-B58D-DC27E6965EC1}" srcOrd="1" destOrd="0" presId="urn:microsoft.com/office/officeart/2005/8/layout/chevron2"/>
    <dgm:cxn modelId="{A6A9EE08-02EF-49FC-8950-317E989E8F18}" type="presParOf" srcId="{5F76A30B-C4BA-43D3-B1CB-27BEB1DAF25D}" destId="{2180E186-7127-4B48-8D78-0BA3CA9BBCA6}" srcOrd="2" destOrd="0" presId="urn:microsoft.com/office/officeart/2005/8/layout/chevron2"/>
    <dgm:cxn modelId="{11816699-E7E8-4273-8ECE-0633DBE3A152}" type="presParOf" srcId="{2180E186-7127-4B48-8D78-0BA3CA9BBCA6}" destId="{84514968-E6F1-49D1-A00B-E76A800E66F7}" srcOrd="0" destOrd="0" presId="urn:microsoft.com/office/officeart/2005/8/layout/chevron2"/>
    <dgm:cxn modelId="{8E15FDB9-5B09-4393-8D58-152602BDFBAB}" type="presParOf" srcId="{2180E186-7127-4B48-8D78-0BA3CA9BBCA6}" destId="{83A1AC30-0D70-470C-B464-EE8F3FDD8CEB}" srcOrd="1" destOrd="0" presId="urn:microsoft.com/office/officeart/2005/8/layout/chevron2"/>
    <dgm:cxn modelId="{0682DD6F-5F45-4C77-A26A-F14A2E805784}" type="presParOf" srcId="{5F76A30B-C4BA-43D3-B1CB-27BEB1DAF25D}" destId="{F6F52792-C79E-48A4-AD1F-B80C57F342CF}" srcOrd="3" destOrd="0" presId="urn:microsoft.com/office/officeart/2005/8/layout/chevron2"/>
    <dgm:cxn modelId="{8ED0088E-892F-4859-88FA-930B6B450EEE}" type="presParOf" srcId="{5F76A30B-C4BA-43D3-B1CB-27BEB1DAF25D}" destId="{F41EBCFD-8F8A-4C7B-89AF-69A589D8A764}" srcOrd="4" destOrd="0" presId="urn:microsoft.com/office/officeart/2005/8/layout/chevron2"/>
    <dgm:cxn modelId="{304AB079-37B7-48F7-B72D-26F76379516A}" type="presParOf" srcId="{F41EBCFD-8F8A-4C7B-89AF-69A589D8A764}" destId="{CEE0C037-D79A-498B-83C7-C67E816300A8}" srcOrd="0" destOrd="0" presId="urn:microsoft.com/office/officeart/2005/8/layout/chevron2"/>
    <dgm:cxn modelId="{3BB57EB9-3B8F-4426-8E08-D3C2FC524498}" type="presParOf" srcId="{F41EBCFD-8F8A-4C7B-89AF-69A589D8A764}" destId="{8183F73B-0430-4ECB-B866-F27E4C42DC3E}" srcOrd="1" destOrd="0" presId="urn:microsoft.com/office/officeart/2005/8/layout/chevron2"/>
    <dgm:cxn modelId="{0E5FF69E-77A3-4FB6-8A86-4000A5790CD2}" type="presParOf" srcId="{5F76A30B-C4BA-43D3-B1CB-27BEB1DAF25D}" destId="{A111D5EA-A698-4561-92DA-3A1C8700A696}" srcOrd="5" destOrd="0" presId="urn:microsoft.com/office/officeart/2005/8/layout/chevron2"/>
    <dgm:cxn modelId="{AA292523-CCB4-4C25-BB8A-511F805F21AA}" type="presParOf" srcId="{5F76A30B-C4BA-43D3-B1CB-27BEB1DAF25D}" destId="{33BBD8E8-5748-4878-B2AE-53F3FE006A9B}" srcOrd="6" destOrd="0" presId="urn:microsoft.com/office/officeart/2005/8/layout/chevron2"/>
    <dgm:cxn modelId="{E8B2B5E7-6BD8-4275-A88F-5DF7E681AECB}" type="presParOf" srcId="{33BBD8E8-5748-4878-B2AE-53F3FE006A9B}" destId="{CF01ED58-8120-41AF-8F47-5D8DF63F07C2}" srcOrd="0" destOrd="0" presId="urn:microsoft.com/office/officeart/2005/8/layout/chevron2"/>
    <dgm:cxn modelId="{7481AB2B-05DB-4E94-8DCE-264492463E54}" type="presParOf" srcId="{33BBD8E8-5748-4878-B2AE-53F3FE006A9B}" destId="{58910F4D-B955-4591-B8A8-4901D29DED8B}" srcOrd="1" destOrd="0" presId="urn:microsoft.com/office/officeart/2005/8/layout/chevron2"/>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9279FD-F58A-458A-9D3D-1C6D464F0B1F}" type="doc">
      <dgm:prSet loTypeId="urn:microsoft.com/office/officeart/2005/8/layout/arrow2" loCatId="process" qsTypeId="urn:microsoft.com/office/officeart/2005/8/quickstyle/simple1" qsCatId="simple" csTypeId="urn:microsoft.com/office/officeart/2005/8/colors/colorful3" csCatId="colorful" phldr="1"/>
      <dgm:spPr/>
      <dgm:t>
        <a:bodyPr/>
        <a:lstStyle/>
        <a:p>
          <a:endParaRPr lang="en-US"/>
        </a:p>
      </dgm:t>
    </dgm:pt>
    <dgm:pt modelId="{D0E959E4-5BDF-4614-AC5F-113B6CA92093}">
      <dgm:prSet phldrT="[Text]" custT="1"/>
      <dgm:spPr/>
      <dgm:t>
        <a:bodyPr/>
        <a:lstStyle/>
        <a:p>
          <a:r>
            <a:rPr lang="en-US" sz="2000" dirty="0"/>
            <a:t>Integrated system  </a:t>
          </a:r>
        </a:p>
      </dgm:t>
    </dgm:pt>
    <dgm:pt modelId="{6AA352B8-3E3A-459A-BA6E-2476665FD7E3}" type="parTrans" cxnId="{3002296F-36BC-4895-8F36-2639D35AA6B7}">
      <dgm:prSet/>
      <dgm:spPr/>
      <dgm:t>
        <a:bodyPr/>
        <a:lstStyle/>
        <a:p>
          <a:endParaRPr lang="en-US"/>
        </a:p>
      </dgm:t>
    </dgm:pt>
    <dgm:pt modelId="{C8C3DE18-6D15-4E2B-9ACA-A5E666303A37}" type="sibTrans" cxnId="{3002296F-36BC-4895-8F36-2639D35AA6B7}">
      <dgm:prSet/>
      <dgm:spPr/>
      <dgm:t>
        <a:bodyPr/>
        <a:lstStyle/>
        <a:p>
          <a:endParaRPr lang="en-US"/>
        </a:p>
      </dgm:t>
    </dgm:pt>
    <dgm:pt modelId="{3DB2F4C2-4A43-4B8C-B252-13D0FD3964EE}">
      <dgm:prSet phldrT="[Text]" custT="1"/>
      <dgm:spPr/>
      <dgm:t>
        <a:bodyPr/>
        <a:lstStyle/>
        <a:p>
          <a:pPr>
            <a:spcBef>
              <a:spcPct val="0"/>
            </a:spcBef>
            <a:spcAft>
              <a:spcPts val="0"/>
            </a:spcAft>
          </a:pPr>
          <a:r>
            <a:rPr lang="en-US" sz="2000" dirty="0"/>
            <a:t>Collaborative design</a:t>
          </a:r>
        </a:p>
        <a:p>
          <a:pPr>
            <a:spcBef>
              <a:spcPct val="0"/>
            </a:spcBef>
            <a:spcAft>
              <a:spcPts val="0"/>
            </a:spcAft>
          </a:pPr>
          <a:r>
            <a:rPr lang="en-US" sz="1600" dirty="0"/>
            <a:t>(CEO, County Counsel, CIO, A-C, Human Resources) </a:t>
          </a:r>
        </a:p>
      </dgm:t>
    </dgm:pt>
    <dgm:pt modelId="{E36C51BC-A0AE-49E8-8E92-5D7EBC3E188F}" type="parTrans" cxnId="{3AB6DD63-D129-431F-9187-DA63860AE0E0}">
      <dgm:prSet/>
      <dgm:spPr/>
      <dgm:t>
        <a:bodyPr/>
        <a:lstStyle/>
        <a:p>
          <a:endParaRPr lang="en-US"/>
        </a:p>
      </dgm:t>
    </dgm:pt>
    <dgm:pt modelId="{B49BDAF6-AE1F-444C-AD38-08769254E0F5}" type="sibTrans" cxnId="{3AB6DD63-D129-431F-9187-DA63860AE0E0}">
      <dgm:prSet/>
      <dgm:spPr/>
      <dgm:t>
        <a:bodyPr/>
        <a:lstStyle/>
        <a:p>
          <a:endParaRPr lang="en-US"/>
        </a:p>
      </dgm:t>
    </dgm:pt>
    <dgm:pt modelId="{736FE8E0-70E9-4172-99F5-36FE44D81084}">
      <dgm:prSet phldrT="[Text]" custT="1"/>
      <dgm:spPr/>
      <dgm:t>
        <a:bodyPr/>
        <a:lstStyle/>
        <a:p>
          <a:r>
            <a:rPr lang="en-US" sz="2000" dirty="0"/>
            <a:t>2-click data analysis</a:t>
          </a:r>
        </a:p>
      </dgm:t>
    </dgm:pt>
    <dgm:pt modelId="{555101C9-9C58-474E-8EB1-C2FCACA4543E}" type="parTrans" cxnId="{060E4E3E-5E72-4B0D-B806-34792F0C47D7}">
      <dgm:prSet/>
      <dgm:spPr/>
      <dgm:t>
        <a:bodyPr/>
        <a:lstStyle/>
        <a:p>
          <a:endParaRPr lang="en-US"/>
        </a:p>
      </dgm:t>
    </dgm:pt>
    <dgm:pt modelId="{C30860C7-7DE1-4CD0-AE3F-2EC0BFA742E6}" type="sibTrans" cxnId="{060E4E3E-5E72-4B0D-B806-34792F0C47D7}">
      <dgm:prSet/>
      <dgm:spPr/>
      <dgm:t>
        <a:bodyPr/>
        <a:lstStyle/>
        <a:p>
          <a:endParaRPr lang="en-US"/>
        </a:p>
      </dgm:t>
    </dgm:pt>
    <dgm:pt modelId="{68FA0487-9864-45C2-9897-06363A564AF2}">
      <dgm:prSet phldrT="[Text]" custT="1"/>
      <dgm:spPr/>
      <dgm:t>
        <a:bodyPr/>
        <a:lstStyle/>
        <a:p>
          <a:r>
            <a:rPr lang="en-US" sz="2000" dirty="0"/>
            <a:t>Digital claims &amp; litigation mgmt.</a:t>
          </a:r>
        </a:p>
      </dgm:t>
    </dgm:pt>
    <dgm:pt modelId="{D402AC2D-F181-46FC-B379-4DF39AB86862}" type="parTrans" cxnId="{FB2B8C06-2930-4D5F-9634-4D7C9FEFA889}">
      <dgm:prSet/>
      <dgm:spPr/>
      <dgm:t>
        <a:bodyPr/>
        <a:lstStyle/>
        <a:p>
          <a:endParaRPr lang="en-US"/>
        </a:p>
      </dgm:t>
    </dgm:pt>
    <dgm:pt modelId="{B1A0EFE6-0928-4AFE-B8DE-79CB2874E0C7}" type="sibTrans" cxnId="{FB2B8C06-2930-4D5F-9634-4D7C9FEFA889}">
      <dgm:prSet/>
      <dgm:spPr/>
      <dgm:t>
        <a:bodyPr/>
        <a:lstStyle/>
        <a:p>
          <a:endParaRPr lang="en-US"/>
        </a:p>
      </dgm:t>
    </dgm:pt>
    <dgm:pt modelId="{484ED825-1432-4FC0-A479-68B01916CCED}">
      <dgm:prSet phldrT="[Text]" custT="1"/>
      <dgm:spPr/>
      <dgm:t>
        <a:bodyPr/>
        <a:lstStyle/>
        <a:p>
          <a:pPr>
            <a:spcBef>
              <a:spcPct val="0"/>
            </a:spcBef>
            <a:spcAft>
              <a:spcPts val="0"/>
            </a:spcAft>
          </a:pPr>
          <a:r>
            <a:rPr lang="en-US" sz="2000" dirty="0"/>
            <a:t>Department input of risk data</a:t>
          </a:r>
        </a:p>
      </dgm:t>
    </dgm:pt>
    <dgm:pt modelId="{3C991DC6-43C0-45E7-A333-281FC89BDC2B}" type="parTrans" cxnId="{DDBF561D-8F06-4439-8F2D-D90501441D8C}">
      <dgm:prSet/>
      <dgm:spPr/>
      <dgm:t>
        <a:bodyPr/>
        <a:lstStyle/>
        <a:p>
          <a:endParaRPr lang="en-US"/>
        </a:p>
      </dgm:t>
    </dgm:pt>
    <dgm:pt modelId="{6D1B57F2-C2C1-41AF-B2D0-D7537335F9E6}" type="sibTrans" cxnId="{DDBF561D-8F06-4439-8F2D-D90501441D8C}">
      <dgm:prSet/>
      <dgm:spPr/>
      <dgm:t>
        <a:bodyPr/>
        <a:lstStyle/>
        <a:p>
          <a:endParaRPr lang="en-US"/>
        </a:p>
      </dgm:t>
    </dgm:pt>
    <dgm:pt modelId="{4D779379-DAE9-4D8B-8DD5-CDBD54F686C3}" type="pres">
      <dgm:prSet presAssocID="{159279FD-F58A-458A-9D3D-1C6D464F0B1F}" presName="arrowDiagram" presStyleCnt="0">
        <dgm:presLayoutVars>
          <dgm:chMax val="5"/>
          <dgm:dir/>
          <dgm:resizeHandles val="exact"/>
        </dgm:presLayoutVars>
      </dgm:prSet>
      <dgm:spPr/>
    </dgm:pt>
    <dgm:pt modelId="{37A461F9-DDBA-4020-9B1A-2A362DDF08D5}" type="pres">
      <dgm:prSet presAssocID="{159279FD-F58A-458A-9D3D-1C6D464F0B1F}" presName="arrow" presStyleLbl="bgShp" presStyleIdx="0" presStyleCnt="1" custLinFactNeighborX="1005" custLinFactNeighborY="-345"/>
      <dgm:spPr>
        <a:solidFill>
          <a:schemeClr val="accent1"/>
        </a:solidFill>
      </dgm:spPr>
    </dgm:pt>
    <dgm:pt modelId="{166E0AAF-C21D-4CA1-9C65-6CCC40BEEE68}" type="pres">
      <dgm:prSet presAssocID="{159279FD-F58A-458A-9D3D-1C6D464F0B1F}" presName="arrowDiagram5" presStyleCnt="0"/>
      <dgm:spPr/>
    </dgm:pt>
    <dgm:pt modelId="{4D7B203E-D45D-4B37-9B34-B534D9BF9C91}" type="pres">
      <dgm:prSet presAssocID="{D0E959E4-5BDF-4614-AC5F-113B6CA92093}" presName="bullet5a" presStyleLbl="node1" presStyleIdx="0" presStyleCnt="5" custLinFactNeighborX="-8716" custLinFactNeighborY="27797"/>
      <dgm:spPr/>
    </dgm:pt>
    <dgm:pt modelId="{760CEF4D-E8B7-4109-8C5B-B013D771F9C2}" type="pres">
      <dgm:prSet presAssocID="{D0E959E4-5BDF-4614-AC5F-113B6CA92093}" presName="textBox5a" presStyleLbl="revTx" presStyleIdx="0" presStyleCnt="5" custScaleX="289160" custScaleY="40351" custLinFactX="54327" custLinFactNeighborX="100000" custLinFactNeighborY="-37468">
        <dgm:presLayoutVars>
          <dgm:bulletEnabled val="1"/>
        </dgm:presLayoutVars>
      </dgm:prSet>
      <dgm:spPr/>
    </dgm:pt>
    <dgm:pt modelId="{93CA2017-3BF5-4CB5-9B4F-F6FB53963218}" type="pres">
      <dgm:prSet presAssocID="{3DB2F4C2-4A43-4B8C-B252-13D0FD3964EE}" presName="bullet5b" presStyleLbl="node1" presStyleIdx="1" presStyleCnt="5" custLinFactNeighborX="-57113" custLinFactNeighborY="65706"/>
      <dgm:spPr/>
    </dgm:pt>
    <dgm:pt modelId="{14749F16-2817-4B13-AFAB-6FFF2F6FAE26}" type="pres">
      <dgm:prSet presAssocID="{3DB2F4C2-4A43-4B8C-B252-13D0FD3964EE}" presName="textBox5b" presStyleLbl="revTx" presStyleIdx="1" presStyleCnt="5" custScaleX="451789" custScaleY="27525" custLinFactX="100000" custLinFactNeighborX="120971" custLinFactNeighborY="-32246">
        <dgm:presLayoutVars>
          <dgm:bulletEnabled val="1"/>
        </dgm:presLayoutVars>
      </dgm:prSet>
      <dgm:spPr/>
    </dgm:pt>
    <dgm:pt modelId="{288191FB-6993-4D9A-8297-DFFC1F2F9B8B}" type="pres">
      <dgm:prSet presAssocID="{484ED825-1432-4FC0-A479-68B01916CCED}" presName="bullet5c" presStyleLbl="node1" presStyleIdx="2" presStyleCnt="5" custLinFactNeighborX="-64697" custLinFactNeighborY="30506"/>
      <dgm:spPr/>
    </dgm:pt>
    <dgm:pt modelId="{7497DAAE-7CA1-4E80-95E9-C1295DF18ED0}" type="pres">
      <dgm:prSet presAssocID="{484ED825-1432-4FC0-A479-68B01916CCED}" presName="textBox5c" presStyleLbl="revTx" presStyleIdx="2" presStyleCnt="5" custScaleX="255168" custScaleY="18949" custLinFactX="28414" custLinFactNeighborX="100000" custLinFactNeighborY="-35271">
        <dgm:presLayoutVars>
          <dgm:bulletEnabled val="1"/>
        </dgm:presLayoutVars>
      </dgm:prSet>
      <dgm:spPr/>
    </dgm:pt>
    <dgm:pt modelId="{2197785D-652B-427F-8F4B-D2B0E557650A}" type="pres">
      <dgm:prSet presAssocID="{736FE8E0-70E9-4172-99F5-36FE44D81084}" presName="bullet5d" presStyleLbl="node1" presStyleIdx="3" presStyleCnt="5" custLinFactNeighborX="-54074" custLinFactNeighborY="13634"/>
      <dgm:spPr/>
    </dgm:pt>
    <dgm:pt modelId="{99F27828-5CD3-4AA8-80E5-584D9AB61073}" type="pres">
      <dgm:prSet presAssocID="{736FE8E0-70E9-4172-99F5-36FE44D81084}" presName="textBox5d" presStyleLbl="revTx" presStyleIdx="3" presStyleCnt="5" custScaleX="194998" custScaleY="25161" custLinFactX="18452" custLinFactNeighborX="100000" custLinFactNeighborY="-77296">
        <dgm:presLayoutVars>
          <dgm:bulletEnabled val="1"/>
        </dgm:presLayoutVars>
      </dgm:prSet>
      <dgm:spPr/>
    </dgm:pt>
    <dgm:pt modelId="{DA915032-CCA6-46A8-9546-E2223A29224A}" type="pres">
      <dgm:prSet presAssocID="{68FA0487-9864-45C2-9897-06363A564AF2}" presName="bullet5e" presStyleLbl="node1" presStyleIdx="4" presStyleCnt="5" custLinFactNeighborX="31851" custLinFactNeighborY="-16951"/>
      <dgm:spPr/>
    </dgm:pt>
    <dgm:pt modelId="{3717785C-A54C-4911-9011-C89DB8F263E1}" type="pres">
      <dgm:prSet presAssocID="{68FA0487-9864-45C2-9897-06363A564AF2}" presName="textBox5e" presStyleLbl="revTx" presStyleIdx="4" presStyleCnt="5" custScaleX="290097" custScaleY="17481" custLinFactNeighborX="-23728" custLinFactNeighborY="-34273">
        <dgm:presLayoutVars>
          <dgm:bulletEnabled val="1"/>
        </dgm:presLayoutVars>
      </dgm:prSet>
      <dgm:spPr/>
    </dgm:pt>
  </dgm:ptLst>
  <dgm:cxnLst>
    <dgm:cxn modelId="{3D692701-3F28-4410-9509-370A03A118B6}" type="presOf" srcId="{159279FD-F58A-458A-9D3D-1C6D464F0B1F}" destId="{4D779379-DAE9-4D8B-8DD5-CDBD54F686C3}" srcOrd="0" destOrd="0" presId="urn:microsoft.com/office/officeart/2005/8/layout/arrow2"/>
    <dgm:cxn modelId="{FB2B8C06-2930-4D5F-9634-4D7C9FEFA889}" srcId="{159279FD-F58A-458A-9D3D-1C6D464F0B1F}" destId="{68FA0487-9864-45C2-9897-06363A564AF2}" srcOrd="4" destOrd="0" parTransId="{D402AC2D-F181-46FC-B379-4DF39AB86862}" sibTransId="{B1A0EFE6-0928-4AFE-B8DE-79CB2874E0C7}"/>
    <dgm:cxn modelId="{DDBF561D-8F06-4439-8F2D-D90501441D8C}" srcId="{159279FD-F58A-458A-9D3D-1C6D464F0B1F}" destId="{484ED825-1432-4FC0-A479-68B01916CCED}" srcOrd="2" destOrd="0" parTransId="{3C991DC6-43C0-45E7-A333-281FC89BDC2B}" sibTransId="{6D1B57F2-C2C1-41AF-B2D0-D7537335F9E6}"/>
    <dgm:cxn modelId="{61139226-8506-4EE7-AB2E-7B1A15D26CC7}" type="presOf" srcId="{D0E959E4-5BDF-4614-AC5F-113B6CA92093}" destId="{760CEF4D-E8B7-4109-8C5B-B013D771F9C2}" srcOrd="0" destOrd="0" presId="urn:microsoft.com/office/officeart/2005/8/layout/arrow2"/>
    <dgm:cxn modelId="{9D8EA92F-F4D6-43FE-AE09-3A786DCB1CB7}" type="presOf" srcId="{68FA0487-9864-45C2-9897-06363A564AF2}" destId="{3717785C-A54C-4911-9011-C89DB8F263E1}" srcOrd="0" destOrd="0" presId="urn:microsoft.com/office/officeart/2005/8/layout/arrow2"/>
    <dgm:cxn modelId="{060E4E3E-5E72-4B0D-B806-34792F0C47D7}" srcId="{159279FD-F58A-458A-9D3D-1C6D464F0B1F}" destId="{736FE8E0-70E9-4172-99F5-36FE44D81084}" srcOrd="3" destOrd="0" parTransId="{555101C9-9C58-474E-8EB1-C2FCACA4543E}" sibTransId="{C30860C7-7DE1-4CD0-AE3F-2EC0BFA742E6}"/>
    <dgm:cxn modelId="{2B7BC040-0C7E-4A77-800B-7A79846D425F}" type="presOf" srcId="{736FE8E0-70E9-4172-99F5-36FE44D81084}" destId="{99F27828-5CD3-4AA8-80E5-584D9AB61073}" srcOrd="0" destOrd="0" presId="urn:microsoft.com/office/officeart/2005/8/layout/arrow2"/>
    <dgm:cxn modelId="{3AB6DD63-D129-431F-9187-DA63860AE0E0}" srcId="{159279FD-F58A-458A-9D3D-1C6D464F0B1F}" destId="{3DB2F4C2-4A43-4B8C-B252-13D0FD3964EE}" srcOrd="1" destOrd="0" parTransId="{E36C51BC-A0AE-49E8-8E92-5D7EBC3E188F}" sibTransId="{B49BDAF6-AE1F-444C-AD38-08769254E0F5}"/>
    <dgm:cxn modelId="{3002296F-36BC-4895-8F36-2639D35AA6B7}" srcId="{159279FD-F58A-458A-9D3D-1C6D464F0B1F}" destId="{D0E959E4-5BDF-4614-AC5F-113B6CA92093}" srcOrd="0" destOrd="0" parTransId="{6AA352B8-3E3A-459A-BA6E-2476665FD7E3}" sibTransId="{C8C3DE18-6D15-4E2B-9ACA-A5E666303A37}"/>
    <dgm:cxn modelId="{38D78256-D850-4762-A0C5-69D8D8C7A438}" type="presOf" srcId="{3DB2F4C2-4A43-4B8C-B252-13D0FD3964EE}" destId="{14749F16-2817-4B13-AFAB-6FFF2F6FAE26}" srcOrd="0" destOrd="0" presId="urn:microsoft.com/office/officeart/2005/8/layout/arrow2"/>
    <dgm:cxn modelId="{B9DA74CA-2F62-411B-80F8-D4908DF81637}" type="presOf" srcId="{484ED825-1432-4FC0-A479-68B01916CCED}" destId="{7497DAAE-7CA1-4E80-95E9-C1295DF18ED0}" srcOrd="0" destOrd="0" presId="urn:microsoft.com/office/officeart/2005/8/layout/arrow2"/>
    <dgm:cxn modelId="{FF358D3F-7334-4126-ACFA-25AF5ADE2F45}" type="presParOf" srcId="{4D779379-DAE9-4D8B-8DD5-CDBD54F686C3}" destId="{37A461F9-DDBA-4020-9B1A-2A362DDF08D5}" srcOrd="0" destOrd="0" presId="urn:microsoft.com/office/officeart/2005/8/layout/arrow2"/>
    <dgm:cxn modelId="{25BB5D8F-E198-4C39-885E-C20AC0F3AFD1}" type="presParOf" srcId="{4D779379-DAE9-4D8B-8DD5-CDBD54F686C3}" destId="{166E0AAF-C21D-4CA1-9C65-6CCC40BEEE68}" srcOrd="1" destOrd="0" presId="urn:microsoft.com/office/officeart/2005/8/layout/arrow2"/>
    <dgm:cxn modelId="{63444C98-B5A8-4DA8-864C-06BC95670043}" type="presParOf" srcId="{166E0AAF-C21D-4CA1-9C65-6CCC40BEEE68}" destId="{4D7B203E-D45D-4B37-9B34-B534D9BF9C91}" srcOrd="0" destOrd="0" presId="urn:microsoft.com/office/officeart/2005/8/layout/arrow2"/>
    <dgm:cxn modelId="{DABCD4B5-ABF3-4982-87DF-E91CE109D640}" type="presParOf" srcId="{166E0AAF-C21D-4CA1-9C65-6CCC40BEEE68}" destId="{760CEF4D-E8B7-4109-8C5B-B013D771F9C2}" srcOrd="1" destOrd="0" presId="urn:microsoft.com/office/officeart/2005/8/layout/arrow2"/>
    <dgm:cxn modelId="{AEF100AC-AA1F-4DA7-B701-FF15D90EFD6C}" type="presParOf" srcId="{166E0AAF-C21D-4CA1-9C65-6CCC40BEEE68}" destId="{93CA2017-3BF5-4CB5-9B4F-F6FB53963218}" srcOrd="2" destOrd="0" presId="urn:microsoft.com/office/officeart/2005/8/layout/arrow2"/>
    <dgm:cxn modelId="{0C3514A4-A065-4AE0-A63C-B9E1EF1360FD}" type="presParOf" srcId="{166E0AAF-C21D-4CA1-9C65-6CCC40BEEE68}" destId="{14749F16-2817-4B13-AFAB-6FFF2F6FAE26}" srcOrd="3" destOrd="0" presId="urn:microsoft.com/office/officeart/2005/8/layout/arrow2"/>
    <dgm:cxn modelId="{43380949-051C-4C29-A35B-0C17F4685725}" type="presParOf" srcId="{166E0AAF-C21D-4CA1-9C65-6CCC40BEEE68}" destId="{288191FB-6993-4D9A-8297-DFFC1F2F9B8B}" srcOrd="4" destOrd="0" presId="urn:microsoft.com/office/officeart/2005/8/layout/arrow2"/>
    <dgm:cxn modelId="{F415C7D8-F3C7-4B41-BAE6-BB9F1126604C}" type="presParOf" srcId="{166E0AAF-C21D-4CA1-9C65-6CCC40BEEE68}" destId="{7497DAAE-7CA1-4E80-95E9-C1295DF18ED0}" srcOrd="5" destOrd="0" presId="urn:microsoft.com/office/officeart/2005/8/layout/arrow2"/>
    <dgm:cxn modelId="{CB4B4180-BF9C-403B-8F33-6BE2D729E302}" type="presParOf" srcId="{166E0AAF-C21D-4CA1-9C65-6CCC40BEEE68}" destId="{2197785D-652B-427F-8F4B-D2B0E557650A}" srcOrd="6" destOrd="0" presId="urn:microsoft.com/office/officeart/2005/8/layout/arrow2"/>
    <dgm:cxn modelId="{08429C1B-DD7A-4DEB-AECF-2D7F3316F4B7}" type="presParOf" srcId="{166E0AAF-C21D-4CA1-9C65-6CCC40BEEE68}" destId="{99F27828-5CD3-4AA8-80E5-584D9AB61073}" srcOrd="7" destOrd="0" presId="urn:microsoft.com/office/officeart/2005/8/layout/arrow2"/>
    <dgm:cxn modelId="{870E115E-D371-4A96-9AF5-1EB42A2A4EDA}" type="presParOf" srcId="{166E0AAF-C21D-4CA1-9C65-6CCC40BEEE68}" destId="{DA915032-CCA6-46A8-9546-E2223A29224A}" srcOrd="8" destOrd="0" presId="urn:microsoft.com/office/officeart/2005/8/layout/arrow2"/>
    <dgm:cxn modelId="{A6E2AF96-FAA3-4762-AFB2-4C96D2292F01}" type="presParOf" srcId="{166E0AAF-C21D-4CA1-9C65-6CCC40BEEE68}" destId="{3717785C-A54C-4911-9011-C89DB8F263E1}" srcOrd="9"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1ACA8-DB55-4BA1-B5B9-D1E5C583065F}">
      <dsp:nvSpPr>
        <dsp:cNvPr id="0" name=""/>
        <dsp:cNvSpPr/>
      </dsp:nvSpPr>
      <dsp:spPr>
        <a:xfrm>
          <a:off x="298011" y="0"/>
          <a:ext cx="3377461" cy="2265103"/>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5841E7-59FF-4E98-BBC0-11676FA5B934}">
      <dsp:nvSpPr>
        <dsp:cNvPr id="0" name=""/>
        <dsp:cNvSpPr/>
      </dsp:nvSpPr>
      <dsp:spPr>
        <a:xfrm>
          <a:off x="1470" y="679530"/>
          <a:ext cx="1273393" cy="9060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Purpose</a:t>
          </a:r>
        </a:p>
      </dsp:txBody>
      <dsp:txXfrm>
        <a:off x="45699" y="723759"/>
        <a:ext cx="1184935" cy="817583"/>
      </dsp:txXfrm>
    </dsp:sp>
    <dsp:sp modelId="{71F3C31C-95EF-40EC-B438-16A54E200058}">
      <dsp:nvSpPr>
        <dsp:cNvPr id="0" name=""/>
        <dsp:cNvSpPr/>
      </dsp:nvSpPr>
      <dsp:spPr>
        <a:xfrm>
          <a:off x="1350045" y="679530"/>
          <a:ext cx="1273393" cy="9060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Goals</a:t>
          </a:r>
        </a:p>
      </dsp:txBody>
      <dsp:txXfrm>
        <a:off x="1394274" y="723759"/>
        <a:ext cx="1184935" cy="817583"/>
      </dsp:txXfrm>
    </dsp:sp>
    <dsp:sp modelId="{0A8BEAE3-C07C-456D-A0FA-5EE5D68741D4}">
      <dsp:nvSpPr>
        <dsp:cNvPr id="0" name=""/>
        <dsp:cNvSpPr/>
      </dsp:nvSpPr>
      <dsp:spPr>
        <a:xfrm>
          <a:off x="2698620" y="679530"/>
          <a:ext cx="1273393" cy="90604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Actions</a:t>
          </a:r>
        </a:p>
      </dsp:txBody>
      <dsp:txXfrm>
        <a:off x="2742849" y="723759"/>
        <a:ext cx="1184935" cy="8175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D4376-E027-44E8-9F88-87F56EF5351F}">
      <dsp:nvSpPr>
        <dsp:cNvPr id="0" name=""/>
        <dsp:cNvSpPr/>
      </dsp:nvSpPr>
      <dsp:spPr>
        <a:xfrm>
          <a:off x="2214607" y="1311046"/>
          <a:ext cx="1666396" cy="1441500"/>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Being Proactive Rather than Reactive</a:t>
          </a:r>
        </a:p>
      </dsp:txBody>
      <dsp:txXfrm>
        <a:off x="2490752" y="1549923"/>
        <a:ext cx="1114106" cy="963746"/>
      </dsp:txXfrm>
    </dsp:sp>
    <dsp:sp modelId="{52D9A431-3506-42AF-ADE3-2CCBEB13728A}">
      <dsp:nvSpPr>
        <dsp:cNvPr id="0" name=""/>
        <dsp:cNvSpPr/>
      </dsp:nvSpPr>
      <dsp:spPr>
        <a:xfrm>
          <a:off x="3258092" y="621385"/>
          <a:ext cx="628726" cy="541731"/>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0B96113A-8AB9-472E-8B1F-36BFACF2C7B5}">
      <dsp:nvSpPr>
        <dsp:cNvPr id="0" name=""/>
        <dsp:cNvSpPr/>
      </dsp:nvSpPr>
      <dsp:spPr>
        <a:xfrm>
          <a:off x="2368106" y="0"/>
          <a:ext cx="1365600" cy="118140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Can be rolled out to multiple sites</a:t>
          </a:r>
        </a:p>
      </dsp:txBody>
      <dsp:txXfrm>
        <a:off x="2594415" y="195784"/>
        <a:ext cx="912982" cy="789836"/>
      </dsp:txXfrm>
    </dsp:sp>
    <dsp:sp modelId="{F33F06AC-47D2-4AC5-B33E-0273BE73C16B}">
      <dsp:nvSpPr>
        <dsp:cNvPr id="0" name=""/>
        <dsp:cNvSpPr/>
      </dsp:nvSpPr>
      <dsp:spPr>
        <a:xfrm>
          <a:off x="5122397" y="1716027"/>
          <a:ext cx="628726" cy="541731"/>
        </a:xfrm>
        <a:prstGeom prst="hexagon">
          <a:avLst>
            <a:gd name="adj" fmla="val 28900"/>
            <a:gd name="vf" fmla="val 115470"/>
          </a:avLst>
        </a:prstGeom>
        <a:solidFill>
          <a:schemeClr val="bg1"/>
        </a:solidFill>
        <a:ln>
          <a:solidFill>
            <a:schemeClr val="bg1"/>
          </a:solidFill>
        </a:ln>
        <a:effectLst/>
      </dsp:spPr>
      <dsp:style>
        <a:lnRef idx="0">
          <a:scrgbClr r="0" g="0" b="0"/>
        </a:lnRef>
        <a:fillRef idx="1">
          <a:scrgbClr r="0" g="0" b="0"/>
        </a:fillRef>
        <a:effectRef idx="0">
          <a:scrgbClr r="0" g="0" b="0"/>
        </a:effectRef>
        <a:fontRef idx="minor"/>
      </dsp:style>
    </dsp:sp>
    <dsp:sp modelId="{920C5D3F-B8A7-4536-9315-CD879E03E922}">
      <dsp:nvSpPr>
        <dsp:cNvPr id="0" name=""/>
        <dsp:cNvSpPr/>
      </dsp:nvSpPr>
      <dsp:spPr>
        <a:xfrm>
          <a:off x="3620521" y="726643"/>
          <a:ext cx="1365600" cy="118140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Single location to review data</a:t>
          </a:r>
        </a:p>
      </dsp:txBody>
      <dsp:txXfrm>
        <a:off x="3846830" y="922427"/>
        <a:ext cx="912982" cy="789836"/>
      </dsp:txXfrm>
    </dsp:sp>
    <dsp:sp modelId="{C3CA57AE-ABC0-40CE-A971-E28714188C76}">
      <dsp:nvSpPr>
        <dsp:cNvPr id="0" name=""/>
        <dsp:cNvSpPr/>
      </dsp:nvSpPr>
      <dsp:spPr>
        <a:xfrm>
          <a:off x="3482139" y="2777337"/>
          <a:ext cx="628726" cy="541731"/>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153BF086-6F75-4B8D-A165-380FF3C2FA83}">
      <dsp:nvSpPr>
        <dsp:cNvPr id="0" name=""/>
        <dsp:cNvSpPr/>
      </dsp:nvSpPr>
      <dsp:spPr>
        <a:xfrm>
          <a:off x="3620521" y="2155139"/>
          <a:ext cx="1365600" cy="118140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User friendly</a:t>
          </a:r>
        </a:p>
      </dsp:txBody>
      <dsp:txXfrm>
        <a:off x="3846830" y="2350923"/>
        <a:ext cx="912982" cy="789836"/>
      </dsp:txXfrm>
    </dsp:sp>
    <dsp:sp modelId="{5D542A85-1A38-4FEC-B725-6A2A1B6497AE}">
      <dsp:nvSpPr>
        <dsp:cNvPr id="0" name=""/>
        <dsp:cNvSpPr/>
      </dsp:nvSpPr>
      <dsp:spPr>
        <a:xfrm>
          <a:off x="2217708" y="2896006"/>
          <a:ext cx="628726" cy="541731"/>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D8BFFD77-1105-497B-A28F-9E60F741594A}">
      <dsp:nvSpPr>
        <dsp:cNvPr id="0" name=""/>
        <dsp:cNvSpPr/>
      </dsp:nvSpPr>
      <dsp:spPr>
        <a:xfrm>
          <a:off x="2368106" y="2882595"/>
          <a:ext cx="1365600" cy="118140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Self learning, self adjustment</a:t>
          </a:r>
        </a:p>
      </dsp:txBody>
      <dsp:txXfrm>
        <a:off x="2594415" y="3078379"/>
        <a:ext cx="912982" cy="789836"/>
      </dsp:txXfrm>
    </dsp:sp>
    <dsp:sp modelId="{7892E166-DA87-4B64-9992-3FA17CB1CEB0}">
      <dsp:nvSpPr>
        <dsp:cNvPr id="0" name=""/>
        <dsp:cNvSpPr/>
      </dsp:nvSpPr>
      <dsp:spPr>
        <a:xfrm>
          <a:off x="1471919" y="1883664"/>
          <a:ext cx="628726" cy="541731"/>
        </a:xfrm>
        <a:prstGeom prst="hexagon">
          <a:avLst>
            <a:gd name="adj" fmla="val 28900"/>
            <a:gd name="vf" fmla="val 115470"/>
          </a:avLst>
        </a:prstGeom>
        <a:solidFill>
          <a:schemeClr val="bg1"/>
        </a:solidFill>
        <a:ln>
          <a:noFill/>
        </a:ln>
        <a:effectLst/>
      </dsp:spPr>
      <dsp:style>
        <a:lnRef idx="0">
          <a:scrgbClr r="0" g="0" b="0"/>
        </a:lnRef>
        <a:fillRef idx="1">
          <a:scrgbClr r="0" g="0" b="0"/>
        </a:fillRef>
        <a:effectRef idx="0">
          <a:scrgbClr r="0" g="0" b="0"/>
        </a:effectRef>
        <a:fontRef idx="minor"/>
      </dsp:style>
    </dsp:sp>
    <dsp:sp modelId="{B632DE8A-3E8D-407B-B246-1A8EDBFA3A78}">
      <dsp:nvSpPr>
        <dsp:cNvPr id="0" name=""/>
        <dsp:cNvSpPr/>
      </dsp:nvSpPr>
      <dsp:spPr>
        <a:xfrm>
          <a:off x="1109878" y="2155952"/>
          <a:ext cx="1365600" cy="118140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Identify high risk</a:t>
          </a:r>
        </a:p>
      </dsp:txBody>
      <dsp:txXfrm>
        <a:off x="1336187" y="2351736"/>
        <a:ext cx="912982" cy="789836"/>
      </dsp:txXfrm>
    </dsp:sp>
    <dsp:sp modelId="{1396A065-6FB3-4367-AC2F-D2116A0AF07C}">
      <dsp:nvSpPr>
        <dsp:cNvPr id="0" name=""/>
        <dsp:cNvSpPr/>
      </dsp:nvSpPr>
      <dsp:spPr>
        <a:xfrm>
          <a:off x="1109878" y="725017"/>
          <a:ext cx="1365600" cy="1181404"/>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US" sz="1300" kern="1200" dirty="0"/>
            <a:t>Data for leadership</a:t>
          </a:r>
        </a:p>
      </dsp:txBody>
      <dsp:txXfrm>
        <a:off x="1336187" y="920801"/>
        <a:ext cx="912982" cy="7898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198643-E673-491C-B441-A0CCAD47637C}">
      <dsp:nvSpPr>
        <dsp:cNvPr id="0" name=""/>
        <dsp:cNvSpPr/>
      </dsp:nvSpPr>
      <dsp:spPr>
        <a:xfrm>
          <a:off x="452188" y="30"/>
          <a:ext cx="828284" cy="828284"/>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Claims Metrics</a:t>
          </a:r>
        </a:p>
      </dsp:txBody>
      <dsp:txXfrm>
        <a:off x="573487" y="121329"/>
        <a:ext cx="585686" cy="585686"/>
      </dsp:txXfrm>
    </dsp:sp>
    <dsp:sp modelId="{860A8E13-3BE7-439B-A030-1E20F70D5476}">
      <dsp:nvSpPr>
        <dsp:cNvPr id="0" name=""/>
        <dsp:cNvSpPr/>
      </dsp:nvSpPr>
      <dsp:spPr>
        <a:xfrm>
          <a:off x="626127" y="895571"/>
          <a:ext cx="480404" cy="48040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689805" y="1079277"/>
        <a:ext cx="353048" cy="112992"/>
      </dsp:txXfrm>
    </dsp:sp>
    <dsp:sp modelId="{B706A653-5129-49B6-BB61-8C18CE27D46C}">
      <dsp:nvSpPr>
        <dsp:cNvPr id="0" name=""/>
        <dsp:cNvSpPr/>
      </dsp:nvSpPr>
      <dsp:spPr>
        <a:xfrm>
          <a:off x="452188" y="1443232"/>
          <a:ext cx="828284" cy="828284"/>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Financial Metrics</a:t>
          </a:r>
        </a:p>
      </dsp:txBody>
      <dsp:txXfrm>
        <a:off x="573487" y="1564531"/>
        <a:ext cx="585686" cy="585686"/>
      </dsp:txXfrm>
    </dsp:sp>
    <dsp:sp modelId="{FB6DBB3C-8A38-4DB1-9CBA-0FC77EB88426}">
      <dsp:nvSpPr>
        <dsp:cNvPr id="0" name=""/>
        <dsp:cNvSpPr/>
      </dsp:nvSpPr>
      <dsp:spPr>
        <a:xfrm>
          <a:off x="626127" y="2338773"/>
          <a:ext cx="480404" cy="48040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689805" y="2522479"/>
        <a:ext cx="353048" cy="112992"/>
      </dsp:txXfrm>
    </dsp:sp>
    <dsp:sp modelId="{1CEE7FE4-0F93-4FB1-B94E-69DE1E079438}">
      <dsp:nvSpPr>
        <dsp:cNvPr id="0" name=""/>
        <dsp:cNvSpPr/>
      </dsp:nvSpPr>
      <dsp:spPr>
        <a:xfrm>
          <a:off x="452188" y="2886435"/>
          <a:ext cx="828284" cy="828284"/>
        </a:xfrm>
        <a:prstGeom prst="ellipse">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Context</a:t>
          </a:r>
        </a:p>
      </dsp:txBody>
      <dsp:txXfrm>
        <a:off x="573487" y="3007734"/>
        <a:ext cx="585686" cy="585686"/>
      </dsp:txXfrm>
    </dsp:sp>
    <dsp:sp modelId="{09E498AD-3002-4527-8ED8-0F832DB467B7}">
      <dsp:nvSpPr>
        <dsp:cNvPr id="0" name=""/>
        <dsp:cNvSpPr/>
      </dsp:nvSpPr>
      <dsp:spPr>
        <a:xfrm>
          <a:off x="1404715" y="1703314"/>
          <a:ext cx="263394" cy="30812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404715" y="1764938"/>
        <a:ext cx="184376" cy="184873"/>
      </dsp:txXfrm>
    </dsp:sp>
    <dsp:sp modelId="{5C236CBD-6FFF-434D-A873-FD29A58CC9F7}">
      <dsp:nvSpPr>
        <dsp:cNvPr id="0" name=""/>
        <dsp:cNvSpPr/>
      </dsp:nvSpPr>
      <dsp:spPr>
        <a:xfrm>
          <a:off x="1777443" y="1029090"/>
          <a:ext cx="1656568" cy="165656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en-US" sz="3100" kern="1200" dirty="0"/>
            <a:t>Insight</a:t>
          </a:r>
        </a:p>
      </dsp:txBody>
      <dsp:txXfrm>
        <a:off x="2020042" y="1271689"/>
        <a:ext cx="1171370" cy="11713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E23BD5-D559-4E8A-A2F0-8E82C43567EF}">
      <dsp:nvSpPr>
        <dsp:cNvPr id="0" name=""/>
        <dsp:cNvSpPr/>
      </dsp:nvSpPr>
      <dsp:spPr>
        <a:xfrm rot="5400000">
          <a:off x="-165133" y="167812"/>
          <a:ext cx="1100889" cy="770622"/>
        </a:xfrm>
        <a:prstGeom prst="chevron">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234950" lvl="0" indent="-114300" algn="l" defTabSz="488950">
            <a:lnSpc>
              <a:spcPct val="90000"/>
            </a:lnSpc>
            <a:spcBef>
              <a:spcPct val="0"/>
            </a:spcBef>
            <a:spcAft>
              <a:spcPct val="35000"/>
            </a:spcAft>
            <a:buNone/>
            <a:tabLst/>
          </a:pPr>
          <a:r>
            <a:rPr lang="en-US" sz="1100" kern="1200" dirty="0"/>
            <a:t>Multiple</a:t>
          </a:r>
          <a:br>
            <a:rPr lang="en-US" sz="1100" kern="1200" dirty="0"/>
          </a:br>
          <a:r>
            <a:rPr lang="en-US" sz="1100" kern="1200" dirty="0"/>
            <a:t>Systems</a:t>
          </a:r>
        </a:p>
      </dsp:txBody>
      <dsp:txXfrm rot="-5400000">
        <a:off x="1" y="387989"/>
        <a:ext cx="770622" cy="330267"/>
      </dsp:txXfrm>
    </dsp:sp>
    <dsp:sp modelId="{1AF7262A-A217-443F-8909-8B88C07114C6}">
      <dsp:nvSpPr>
        <dsp:cNvPr id="0" name=""/>
        <dsp:cNvSpPr/>
      </dsp:nvSpPr>
      <dsp:spPr>
        <a:xfrm rot="5400000">
          <a:off x="3763094" y="-2989793"/>
          <a:ext cx="715577" cy="6700521"/>
        </a:xfrm>
        <a:prstGeom prst="round2Same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349250" lvl="1" indent="-114300" algn="l" defTabSz="622300">
            <a:lnSpc>
              <a:spcPct val="90000"/>
            </a:lnSpc>
            <a:spcBef>
              <a:spcPct val="0"/>
            </a:spcBef>
            <a:spcAft>
              <a:spcPct val="15000"/>
            </a:spcAft>
            <a:buChar char="•"/>
            <a:tabLst/>
          </a:pPr>
          <a:r>
            <a:rPr lang="en-GB" sz="1400" kern="1200" dirty="0"/>
            <a:t>Same data, manual input, multiple errors</a:t>
          </a:r>
        </a:p>
        <a:p>
          <a:pPr marL="349250" lvl="1" indent="-114300" algn="l" defTabSz="622300">
            <a:lnSpc>
              <a:spcPct val="90000"/>
            </a:lnSpc>
            <a:spcBef>
              <a:spcPct val="0"/>
            </a:spcBef>
            <a:spcAft>
              <a:spcPct val="15000"/>
            </a:spcAft>
            <a:buChar char="•"/>
            <a:tabLst/>
          </a:pPr>
          <a:r>
            <a:rPr lang="en-GB" sz="1400" kern="1200" dirty="0"/>
            <a:t>Limited security for Name, DOB, SSN, Pay, Etc.</a:t>
          </a:r>
        </a:p>
      </dsp:txBody>
      <dsp:txXfrm rot="-5400000">
        <a:off x="770622" y="37611"/>
        <a:ext cx="6665589" cy="645713"/>
      </dsp:txXfrm>
    </dsp:sp>
    <dsp:sp modelId="{84514968-E6F1-49D1-A00B-E76A800E66F7}">
      <dsp:nvSpPr>
        <dsp:cNvPr id="0" name=""/>
        <dsp:cNvSpPr/>
      </dsp:nvSpPr>
      <dsp:spPr>
        <a:xfrm rot="5400000">
          <a:off x="-165133" y="1119872"/>
          <a:ext cx="1100889" cy="770622"/>
        </a:xfrm>
        <a:prstGeom prst="chevron">
          <a:avLst/>
        </a:prstGeom>
        <a:solidFill>
          <a:schemeClr val="accent4">
            <a:hueOff val="3266964"/>
            <a:satOff val="-13592"/>
            <a:lumOff val="3203"/>
            <a:alphaOff val="0"/>
          </a:schemeClr>
        </a:solidFill>
        <a:ln w="12700" cap="flat" cmpd="sng" algn="ctr">
          <a:solidFill>
            <a:schemeClr val="accent4">
              <a:hueOff val="3266964"/>
              <a:satOff val="-13592"/>
              <a:lumOff val="320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234950" lvl="0" indent="-114300" algn="l" defTabSz="488950">
            <a:lnSpc>
              <a:spcPct val="90000"/>
            </a:lnSpc>
            <a:spcBef>
              <a:spcPct val="0"/>
            </a:spcBef>
            <a:spcAft>
              <a:spcPct val="35000"/>
            </a:spcAft>
            <a:buNone/>
            <a:tabLst/>
          </a:pPr>
          <a:r>
            <a:rPr lang="en-GB" sz="1100" kern="1200" dirty="0"/>
            <a:t>Workflows</a:t>
          </a:r>
        </a:p>
      </dsp:txBody>
      <dsp:txXfrm rot="-5400000">
        <a:off x="1" y="1340049"/>
        <a:ext cx="770622" cy="330267"/>
      </dsp:txXfrm>
    </dsp:sp>
    <dsp:sp modelId="{83A1AC30-0D70-470C-B464-EE8F3FDD8CEB}">
      <dsp:nvSpPr>
        <dsp:cNvPr id="0" name=""/>
        <dsp:cNvSpPr/>
      </dsp:nvSpPr>
      <dsp:spPr>
        <a:xfrm rot="5400000">
          <a:off x="3763094" y="-2037732"/>
          <a:ext cx="715577" cy="6700521"/>
        </a:xfrm>
        <a:prstGeom prst="round2SameRect">
          <a:avLst/>
        </a:prstGeom>
        <a:solidFill>
          <a:schemeClr val="lt1">
            <a:alpha val="90000"/>
            <a:hueOff val="0"/>
            <a:satOff val="0"/>
            <a:lumOff val="0"/>
            <a:alphaOff val="0"/>
          </a:schemeClr>
        </a:solidFill>
        <a:ln w="12700" cap="flat" cmpd="sng" algn="ctr">
          <a:solidFill>
            <a:schemeClr val="accent4">
              <a:hueOff val="3266964"/>
              <a:satOff val="-13592"/>
              <a:lumOff val="320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234950" lvl="1" indent="-114300" algn="l" defTabSz="622300">
            <a:lnSpc>
              <a:spcPct val="90000"/>
            </a:lnSpc>
            <a:spcBef>
              <a:spcPct val="0"/>
            </a:spcBef>
            <a:spcAft>
              <a:spcPct val="15000"/>
            </a:spcAft>
            <a:buChar char="•"/>
            <a:tabLst/>
          </a:pPr>
          <a:r>
            <a:rPr lang="en-GB" sz="1400" kern="1200" dirty="0"/>
            <a:t>Divided authority between CEO, Department of Human Resources, Auditor-Controller, County Counsel and Departments</a:t>
          </a:r>
        </a:p>
        <a:p>
          <a:pPr marL="234950" lvl="1" indent="-114300" algn="l" defTabSz="622300">
            <a:lnSpc>
              <a:spcPct val="90000"/>
            </a:lnSpc>
            <a:spcBef>
              <a:spcPct val="0"/>
            </a:spcBef>
            <a:spcAft>
              <a:spcPct val="15000"/>
            </a:spcAft>
            <a:buChar char="•"/>
            <a:tabLst/>
          </a:pPr>
          <a:r>
            <a:rPr lang="en-GB" sz="1400" kern="1200" dirty="0"/>
            <a:t>Limited Department access = limited data = higher claim costs</a:t>
          </a:r>
        </a:p>
      </dsp:txBody>
      <dsp:txXfrm rot="-5400000">
        <a:off x="770622" y="989672"/>
        <a:ext cx="6665589" cy="645713"/>
      </dsp:txXfrm>
    </dsp:sp>
    <dsp:sp modelId="{CEE0C037-D79A-498B-83C7-C67E816300A8}">
      <dsp:nvSpPr>
        <dsp:cNvPr id="0" name=""/>
        <dsp:cNvSpPr/>
      </dsp:nvSpPr>
      <dsp:spPr>
        <a:xfrm rot="5400000">
          <a:off x="-165133" y="2071932"/>
          <a:ext cx="1100889" cy="770622"/>
        </a:xfrm>
        <a:prstGeom prst="chevron">
          <a:avLst/>
        </a:prstGeom>
        <a:solidFill>
          <a:schemeClr val="accent4">
            <a:hueOff val="6533927"/>
            <a:satOff val="-27185"/>
            <a:lumOff val="6405"/>
            <a:alphaOff val="0"/>
          </a:schemeClr>
        </a:solidFill>
        <a:ln w="12700" cap="flat" cmpd="sng" algn="ctr">
          <a:solidFill>
            <a:schemeClr val="accent4">
              <a:hueOff val="6533927"/>
              <a:satOff val="-27185"/>
              <a:lumOff val="640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234950" lvl="0" indent="-114300" algn="l" defTabSz="488950">
            <a:lnSpc>
              <a:spcPct val="90000"/>
            </a:lnSpc>
            <a:spcBef>
              <a:spcPct val="0"/>
            </a:spcBef>
            <a:spcAft>
              <a:spcPct val="35000"/>
            </a:spcAft>
            <a:buNone/>
            <a:tabLst/>
          </a:pPr>
          <a:r>
            <a:rPr lang="en-GB" sz="1100" kern="1200" dirty="0"/>
            <a:t>Static Analytics</a:t>
          </a:r>
        </a:p>
      </dsp:txBody>
      <dsp:txXfrm rot="-5400000">
        <a:off x="1" y="2292109"/>
        <a:ext cx="770622" cy="330267"/>
      </dsp:txXfrm>
    </dsp:sp>
    <dsp:sp modelId="{8183F73B-0430-4ECB-B866-F27E4C42DC3E}">
      <dsp:nvSpPr>
        <dsp:cNvPr id="0" name=""/>
        <dsp:cNvSpPr/>
      </dsp:nvSpPr>
      <dsp:spPr>
        <a:xfrm rot="5400000">
          <a:off x="3763094" y="-1085672"/>
          <a:ext cx="715577" cy="6700521"/>
        </a:xfrm>
        <a:prstGeom prst="round2SameRect">
          <a:avLst/>
        </a:prstGeom>
        <a:solidFill>
          <a:schemeClr val="lt1">
            <a:alpha val="90000"/>
            <a:hueOff val="0"/>
            <a:satOff val="0"/>
            <a:lumOff val="0"/>
            <a:alphaOff val="0"/>
          </a:schemeClr>
        </a:solidFill>
        <a:ln w="12700" cap="flat" cmpd="sng" algn="ctr">
          <a:solidFill>
            <a:schemeClr val="accent4">
              <a:hueOff val="6533927"/>
              <a:satOff val="-27185"/>
              <a:lumOff val="640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234950" lvl="1" indent="-114300" algn="l" defTabSz="622300">
            <a:lnSpc>
              <a:spcPct val="90000"/>
            </a:lnSpc>
            <a:spcBef>
              <a:spcPct val="0"/>
            </a:spcBef>
            <a:spcAft>
              <a:spcPct val="15000"/>
            </a:spcAft>
            <a:buChar char="•"/>
            <a:tabLst/>
          </a:pPr>
          <a:r>
            <a:rPr lang="en-GB" sz="1400" kern="1200" dirty="0"/>
            <a:t>Accomplished by programming</a:t>
          </a:r>
        </a:p>
        <a:p>
          <a:pPr marL="234950" lvl="1" indent="-114300" algn="l" defTabSz="622300">
            <a:lnSpc>
              <a:spcPct val="90000"/>
            </a:lnSpc>
            <a:spcBef>
              <a:spcPct val="0"/>
            </a:spcBef>
            <a:spcAft>
              <a:spcPct val="15000"/>
            </a:spcAft>
            <a:buChar char="•"/>
            <a:tabLst/>
          </a:pPr>
          <a:r>
            <a:rPr lang="en-GB" sz="1400" kern="1200" dirty="0"/>
            <a:t>No cross platform searching for root causes</a:t>
          </a:r>
        </a:p>
      </dsp:txBody>
      <dsp:txXfrm rot="-5400000">
        <a:off x="770622" y="1941732"/>
        <a:ext cx="6665589" cy="645713"/>
      </dsp:txXfrm>
    </dsp:sp>
    <dsp:sp modelId="{CF01ED58-8120-41AF-8F47-5D8DF63F07C2}">
      <dsp:nvSpPr>
        <dsp:cNvPr id="0" name=""/>
        <dsp:cNvSpPr/>
      </dsp:nvSpPr>
      <dsp:spPr>
        <a:xfrm rot="5400000">
          <a:off x="-165133" y="3023992"/>
          <a:ext cx="1100889" cy="770622"/>
        </a:xfrm>
        <a:prstGeom prst="chevron">
          <a:avLst/>
        </a:prstGeom>
        <a:solidFill>
          <a:schemeClr val="accent4">
            <a:hueOff val="9800891"/>
            <a:satOff val="-40777"/>
            <a:lumOff val="9608"/>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234950" lvl="0" indent="-114300" algn="l" defTabSz="488950">
            <a:lnSpc>
              <a:spcPct val="90000"/>
            </a:lnSpc>
            <a:spcBef>
              <a:spcPct val="0"/>
            </a:spcBef>
            <a:spcAft>
              <a:spcPct val="35000"/>
            </a:spcAft>
            <a:buNone/>
            <a:tabLst/>
          </a:pPr>
          <a:r>
            <a:rPr lang="en-GB" sz="1100" kern="1200" dirty="0"/>
            <a:t>Aged Systems</a:t>
          </a:r>
        </a:p>
      </dsp:txBody>
      <dsp:txXfrm rot="-5400000">
        <a:off x="1" y="3244169"/>
        <a:ext cx="770622" cy="330267"/>
      </dsp:txXfrm>
    </dsp:sp>
    <dsp:sp modelId="{58910F4D-B955-4591-B8A8-4901D29DED8B}">
      <dsp:nvSpPr>
        <dsp:cNvPr id="0" name=""/>
        <dsp:cNvSpPr/>
      </dsp:nvSpPr>
      <dsp:spPr>
        <a:xfrm rot="5400000">
          <a:off x="3763094" y="-133612"/>
          <a:ext cx="715577" cy="6700521"/>
        </a:xfrm>
        <a:prstGeom prst="round2SameRect">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349250" lvl="1" indent="-114300" algn="l" defTabSz="622300">
            <a:lnSpc>
              <a:spcPct val="90000"/>
            </a:lnSpc>
            <a:spcBef>
              <a:spcPct val="0"/>
            </a:spcBef>
            <a:spcAft>
              <a:spcPct val="15000"/>
            </a:spcAft>
            <a:buChar char="•"/>
            <a:tabLst/>
          </a:pPr>
          <a:r>
            <a:rPr lang="en-GB" sz="1400" kern="1200" dirty="0"/>
            <a:t>Lacking any technological flexibility</a:t>
          </a:r>
        </a:p>
        <a:p>
          <a:pPr marL="349250" lvl="1" indent="-114300" algn="l" defTabSz="622300">
            <a:lnSpc>
              <a:spcPct val="90000"/>
            </a:lnSpc>
            <a:spcBef>
              <a:spcPct val="0"/>
            </a:spcBef>
            <a:spcAft>
              <a:spcPct val="15000"/>
            </a:spcAft>
            <a:buChar char="•"/>
            <a:tabLst/>
          </a:pPr>
          <a:r>
            <a:rPr lang="en-GB" sz="1400" kern="1200" dirty="0"/>
            <a:t>Requiring programming for simple tasks (i.e., reports)</a:t>
          </a:r>
        </a:p>
      </dsp:txBody>
      <dsp:txXfrm rot="-5400000">
        <a:off x="770622" y="2893792"/>
        <a:ext cx="6665589" cy="6457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461F9-DDBA-4020-9B1A-2A362DDF08D5}">
      <dsp:nvSpPr>
        <dsp:cNvPr id="0" name=""/>
        <dsp:cNvSpPr/>
      </dsp:nvSpPr>
      <dsp:spPr>
        <a:xfrm>
          <a:off x="94368" y="0"/>
          <a:ext cx="6949440" cy="4343400"/>
        </a:xfrm>
        <a:prstGeom prst="swooshArrow">
          <a:avLst>
            <a:gd name="adj1" fmla="val 25000"/>
            <a:gd name="adj2" fmla="val 25000"/>
          </a:avLst>
        </a:prstGeom>
        <a:solidFill>
          <a:schemeClr val="accent1"/>
        </a:solidFill>
        <a:ln>
          <a:noFill/>
        </a:ln>
        <a:effectLst/>
      </dsp:spPr>
      <dsp:style>
        <a:lnRef idx="0">
          <a:scrgbClr r="0" g="0" b="0"/>
        </a:lnRef>
        <a:fillRef idx="1">
          <a:scrgbClr r="0" g="0" b="0"/>
        </a:fillRef>
        <a:effectRef idx="0">
          <a:scrgbClr r="0" g="0" b="0"/>
        </a:effectRef>
        <a:fontRef idx="minor"/>
      </dsp:style>
    </dsp:sp>
    <dsp:sp modelId="{4D7B203E-D45D-4B37-9B34-B534D9BF9C91}">
      <dsp:nvSpPr>
        <dsp:cNvPr id="0" name=""/>
        <dsp:cNvSpPr/>
      </dsp:nvSpPr>
      <dsp:spPr>
        <a:xfrm>
          <a:off x="695114" y="3274182"/>
          <a:ext cx="159837" cy="15983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CEF4D-E8B7-4109-8C5B-B013D771F9C2}">
      <dsp:nvSpPr>
        <dsp:cNvPr id="0" name=""/>
        <dsp:cNvSpPr/>
      </dsp:nvSpPr>
      <dsp:spPr>
        <a:xfrm>
          <a:off x="1332887" y="3230657"/>
          <a:ext cx="2632445" cy="417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4694" tIns="0" rIns="0" bIns="0" numCol="1" spcCol="1270" anchor="t" anchorCtr="0">
          <a:noAutofit/>
        </a:bodyPr>
        <a:lstStyle/>
        <a:p>
          <a:pPr marL="0" lvl="0" indent="0" algn="l" defTabSz="889000">
            <a:lnSpc>
              <a:spcPct val="90000"/>
            </a:lnSpc>
            <a:spcBef>
              <a:spcPct val="0"/>
            </a:spcBef>
            <a:spcAft>
              <a:spcPct val="35000"/>
            </a:spcAft>
            <a:buNone/>
          </a:pPr>
          <a:r>
            <a:rPr lang="en-US" sz="2000" kern="1200" dirty="0"/>
            <a:t>Integrated system  </a:t>
          </a:r>
        </a:p>
      </dsp:txBody>
      <dsp:txXfrm>
        <a:off x="1332887" y="3230657"/>
        <a:ext cx="2632445" cy="417120"/>
      </dsp:txXfrm>
    </dsp:sp>
    <dsp:sp modelId="{93CA2017-3BF5-4CB5-9B4F-F6FB53963218}">
      <dsp:nvSpPr>
        <dsp:cNvPr id="0" name=""/>
        <dsp:cNvSpPr/>
      </dsp:nvSpPr>
      <dsp:spPr>
        <a:xfrm>
          <a:off x="1431366" y="2562808"/>
          <a:ext cx="250179" cy="250179"/>
        </a:xfrm>
        <a:prstGeom prst="ellipse">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749F16-2817-4B13-AFAB-6FFF2F6FAE26}">
      <dsp:nvSpPr>
        <dsp:cNvPr id="0" name=""/>
        <dsp:cNvSpPr/>
      </dsp:nvSpPr>
      <dsp:spPr>
        <a:xfrm>
          <a:off x="2219347" y="2596156"/>
          <a:ext cx="5211869" cy="5009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565" tIns="0" rIns="0" bIns="0" numCol="1" spcCol="1270" anchor="t" anchorCtr="0">
          <a:noAutofit/>
        </a:bodyPr>
        <a:lstStyle/>
        <a:p>
          <a:pPr marL="0" lvl="0" indent="0" algn="l" defTabSz="889000">
            <a:lnSpc>
              <a:spcPct val="90000"/>
            </a:lnSpc>
            <a:spcBef>
              <a:spcPct val="0"/>
            </a:spcBef>
            <a:spcAft>
              <a:spcPts val="0"/>
            </a:spcAft>
            <a:buNone/>
          </a:pPr>
          <a:r>
            <a:rPr lang="en-US" sz="2000" kern="1200" dirty="0"/>
            <a:t>Collaborative design</a:t>
          </a:r>
        </a:p>
        <a:p>
          <a:pPr marL="0" lvl="0" indent="0" algn="l" defTabSz="889000">
            <a:lnSpc>
              <a:spcPct val="90000"/>
            </a:lnSpc>
            <a:spcBef>
              <a:spcPct val="0"/>
            </a:spcBef>
            <a:spcAft>
              <a:spcPts val="0"/>
            </a:spcAft>
            <a:buNone/>
          </a:pPr>
          <a:r>
            <a:rPr lang="en-US" sz="1600" kern="1200" dirty="0"/>
            <a:t>(CEO, County Counsel, CIO, A-C, Human Resources) </a:t>
          </a:r>
        </a:p>
      </dsp:txBody>
      <dsp:txXfrm>
        <a:off x="2219347" y="2596156"/>
        <a:ext cx="5211869" cy="500923"/>
      </dsp:txXfrm>
    </dsp:sp>
    <dsp:sp modelId="{288191FB-6993-4D9A-8297-DFFC1F2F9B8B}">
      <dsp:nvSpPr>
        <dsp:cNvPr id="0" name=""/>
        <dsp:cNvSpPr/>
      </dsp:nvSpPr>
      <dsp:spPr>
        <a:xfrm>
          <a:off x="2470350" y="1837382"/>
          <a:ext cx="333573" cy="333573"/>
        </a:xfrm>
        <a:prstGeom prst="ellipse">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97DAAE-7CA1-4E80-95E9-C1295DF18ED0}">
      <dsp:nvSpPr>
        <dsp:cNvPr id="0" name=""/>
        <dsp:cNvSpPr/>
      </dsp:nvSpPr>
      <dsp:spPr>
        <a:xfrm>
          <a:off x="3534701" y="2030671"/>
          <a:ext cx="3422420" cy="4625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753" tIns="0" rIns="0" bIns="0" numCol="1" spcCol="1270" anchor="t" anchorCtr="0">
          <a:noAutofit/>
        </a:bodyPr>
        <a:lstStyle/>
        <a:p>
          <a:pPr marL="0" lvl="0" indent="0" algn="l" defTabSz="889000">
            <a:lnSpc>
              <a:spcPct val="90000"/>
            </a:lnSpc>
            <a:spcBef>
              <a:spcPct val="0"/>
            </a:spcBef>
            <a:spcAft>
              <a:spcPts val="0"/>
            </a:spcAft>
            <a:buNone/>
          </a:pPr>
          <a:r>
            <a:rPr lang="en-US" sz="2000" kern="1200" dirty="0"/>
            <a:t>Department input of risk data</a:t>
          </a:r>
        </a:p>
      </dsp:txBody>
      <dsp:txXfrm>
        <a:off x="3534701" y="2030671"/>
        <a:ext cx="3422420" cy="462543"/>
      </dsp:txXfrm>
    </dsp:sp>
    <dsp:sp modelId="{2197785D-652B-427F-8F4B-D2B0E557650A}">
      <dsp:nvSpPr>
        <dsp:cNvPr id="0" name=""/>
        <dsp:cNvSpPr/>
      </dsp:nvSpPr>
      <dsp:spPr>
        <a:xfrm>
          <a:off x="3745771" y="1276633"/>
          <a:ext cx="430865" cy="430865"/>
        </a:xfrm>
        <a:prstGeom prst="ellipse">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F27828-5CD3-4AA8-80E5-584D9AB61073}">
      <dsp:nvSpPr>
        <dsp:cNvPr id="0" name=""/>
        <dsp:cNvSpPr/>
      </dsp:nvSpPr>
      <dsp:spPr>
        <a:xfrm>
          <a:off x="5180357" y="272884"/>
          <a:ext cx="2710253" cy="732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307" tIns="0" rIns="0" bIns="0" numCol="1" spcCol="1270" anchor="t" anchorCtr="0">
          <a:noAutofit/>
        </a:bodyPr>
        <a:lstStyle/>
        <a:p>
          <a:pPr marL="0" lvl="0" indent="0" algn="l" defTabSz="889000">
            <a:lnSpc>
              <a:spcPct val="90000"/>
            </a:lnSpc>
            <a:spcBef>
              <a:spcPct val="0"/>
            </a:spcBef>
            <a:spcAft>
              <a:spcPct val="35000"/>
            </a:spcAft>
            <a:buNone/>
          </a:pPr>
          <a:r>
            <a:rPr lang="en-US" sz="2000" kern="1200" dirty="0"/>
            <a:t>2-click data analysis</a:t>
          </a:r>
        </a:p>
      </dsp:txBody>
      <dsp:txXfrm>
        <a:off x="5180357" y="272884"/>
        <a:ext cx="2710253" cy="732204"/>
      </dsp:txXfrm>
    </dsp:sp>
    <dsp:sp modelId="{DA915032-CCA6-46A8-9546-E2223A29224A}">
      <dsp:nvSpPr>
        <dsp:cNvPr id="0" name=""/>
        <dsp:cNvSpPr/>
      </dsp:nvSpPr>
      <dsp:spPr>
        <a:xfrm>
          <a:off x="5484439" y="779092"/>
          <a:ext cx="549005" cy="549005"/>
        </a:xfrm>
        <a:prstGeom prst="ellipse">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17785C-A54C-4911-9011-C89DB8F263E1}">
      <dsp:nvSpPr>
        <dsp:cNvPr id="0" name=""/>
        <dsp:cNvSpPr/>
      </dsp:nvSpPr>
      <dsp:spPr>
        <a:xfrm>
          <a:off x="3933217" y="1369998"/>
          <a:ext cx="4032023" cy="5588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0907" tIns="0" rIns="0" bIns="0" numCol="1" spcCol="1270" anchor="t" anchorCtr="0">
          <a:noAutofit/>
        </a:bodyPr>
        <a:lstStyle/>
        <a:p>
          <a:pPr marL="0" lvl="0" indent="0" algn="l" defTabSz="889000">
            <a:lnSpc>
              <a:spcPct val="90000"/>
            </a:lnSpc>
            <a:spcBef>
              <a:spcPct val="0"/>
            </a:spcBef>
            <a:spcAft>
              <a:spcPct val="35000"/>
            </a:spcAft>
            <a:buNone/>
          </a:pPr>
          <a:r>
            <a:rPr lang="en-US" sz="2000" kern="1200" dirty="0"/>
            <a:t>Digital claims &amp; litigation mgmt.</a:t>
          </a:r>
        </a:p>
      </dsp:txBody>
      <dsp:txXfrm>
        <a:off x="3933217" y="1369998"/>
        <a:ext cx="4032023" cy="55882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5-26T15:18:02.945"/>
    </inkml:context>
    <inkml:brush xml:id="br0">
      <inkml:brushProperty name="width" value="0.05" units="cm"/>
      <inkml:brushProperty name="height" value="0.05" units="cm"/>
      <inkml:brushProperty name="ignorePressure" value="1"/>
    </inkml:brush>
  </inkml:definitions>
  <inkml:trace contextRef="#ctx0" brushRef="#br0">0 78,'25'-1,"0"-1,0-2,5-1,36-6,20 2,96-12,-112 10,1 3,0 4,14 2,73 2,127 2,-272-2,-8 0,-1 0,1 0,0 0,0 0,-1 1,1 0,0 0,-1 0,1 0,-1 1,1 0,-5-2,1 1,-1-1,0 0,1 0,-1 1,0-1,0 0,1 1,-1-1,0 0,0 0,0 1,0-1,1 1,-1-1,0 0,0 1,0-1,0 0,0 1,0-1,0 0,0 1,0-1,0 0,0 1,0-1,0 1,0-1,0 0,-1 1,1-1,0 0,0 1,0-1,0 0,-1 0,1 1,0-1,-12 11,3-5,-1-1,0 0,0-1,0 0,0 0,-1-1,1 0,-1-1,-6 0,-23 2,-38-1,76-3,-251 0,87-2,126 1,1-2,-31-7,57 7,0-1,0 0,-7-3,10 2,-1 1,1 1,-1 0,0 1,-8-2,-39 4,34 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5-26T15:18:18.815"/>
    </inkml:context>
    <inkml:brush xml:id="br0">
      <inkml:brushProperty name="width" value="0.05" units="cm"/>
      <inkml:brushProperty name="height" value="0.05" units="cm"/>
      <inkml:brushProperty name="ignorePressure" value="1"/>
    </inkml:brush>
  </inkml:definitions>
  <inkml:trace contextRef="#ctx0" brushRef="#br0">86 95,'38'0,"65"0,0-4,20-7,2-5,143-22,-203 27,0 4,1 2,0 3,12 3,-74-1,26 4,-29-4,-1 0,1 0,0 0,0 1,0-1,0 0,0 1,-1-1,1 1,0-1,0 1,-1-1,1 1,0 0,-1-1,1 1,0 0,-1-1,1 1,-1 0,1 0,-1 0,0-1,1 1,-1 0,0 0,0 0,0 0,0 1,0-1,0 1,-1-1,1 1,0-1,-1 0,1 1,-1-1,0 0,1 1,-1-1,0 0,0 0,0 0,0 0,0 0,0 0,0 0,0 0,-1 0,-27 18,27-18,-9 5,-1-1,0 0,-1-1,1 0,-1-1,-5 1,-23 2,-15-1,18-2,-26 7,14 0,6 0,-1-2,-1-2,2-1,-18 0,-4-1,45-4,1-1,-1-1,1-1,-1 0,-3-2,-41-14,0-3,-16-9,70 26,-1 1,0 0,0 1,0 0,0 1,-1 0,9 1,5 0,13-2,22-2,24-5,5-3,-22 3,1 3,0 1,1 2,37 4,47 7,45 2,-123-9,25-1,5 5,-56-2,0 1,0 2,0 0,-1 2,6 2,-26-7,36 12,0 2,-1 1,35 22,-72-38,-1 1,1-1,0 0,-1 0,1 1,-1-1,1 1,-1-1,0 1,0 0,0-1,0 1,0 0,0 0,0 0,0 1,-1-2,0 0,0 1,0-1,0 0,0 0,0 1,0-1,-1 0,1 0,0 1,-1-1,1 0,-1 0,1 0,-1 0,0 0,1 0,-1 0,0 0,0 0,0 0,0 0,0 0,0 0,0-1,0 1,-12 7,0-1,0-1,-1 0,1 0,-1-2,-15 4,26-7,-23 5,1 0,-1-2,1-1,-1-2,0 0,0-1,0-2,0 0,1-2,-4-2,-24-5,-2 2,0 2,0 2,-2 3,-479 4,324-3,240 3,0 1,0 1,5 3,19 3,190 20,-25-3,-187-24,-23-3,1 0,-1 1,0 0,0 0,0 1,1 0,-1 0,3 3,-10-3,-4 0,-9 0,-51-1,0-2,0-3,-24-6,7 1,-66 2,125 7,16 1,13-1,328 15,69 1,-377-17,0 0,14-4,-27 3,-1-1,0 0,-1-1,1-1,-1 0,1-1,-12 6,0 0,-1-1,1 1,0 0,-1 0,1-1,0 1,-1-1,1 1,-1 0,1-1,0 1,-1-1,1 1,-1-1,1 1,-1-1,0 0,1 1,-1-1,0 0,1 1,-1-1,0 0,0 1,1-1,-1 0,-1 0,0 0,1 0,-1 0,0 0,0 1,0-1,0 0,0 0,0 1,0-1,0 1,0-1,0 1,0-1,0 1,0 0,-1-1,-15-4,0 1,0 1,0 0,0 1,-6 1,-91 1,64 1,-475 0,521 0,14 0,20 3,187 21,79 6,-113-30,-95-3,-80 2,-1 0,0 0,0-1,2 0,-5-1,-6-1,-12-3,0 0,0 1,0 1,-14-2,12 2,-101-21,-46 1,-49-10,166 26,0 2,-1 3,1 1,-3 3,22-2,1-1,0-1,0-2,0 0,-3-3,20 6,0 0,0-1,0 0,0 0,1-1,0 0,-1-1,1 0,7 5,1 0,-1-1,1 1,-1 0,1-1,-1 1,1 0,0-1,-1 1,1 0,0-1,-1 1,1-1,0 1,-1-1,1 1,0-1,0 1,0-1,0 1,-1-1,1 1,0-1,0 1,0-1,0 1,0-1,0 0,0 1,0-1,0 1,1-1,-1 1,0-1,0 1,0-1,1 0,0 0,1-1,-1 1,1 0,0-1,-1 1,1 0,0 0,0 0,2 0,16-7,0 2,1 0,-1 1,1 2,1 0,1 1,-3-1,87-7,28 4,108 5,-117 1,-110 1,0-1,-1 2,7 1,-19-3,0 1,1-1,-1 1,0 0,1 0,-1 1,0-1,0 1,0-1,0 1,0 0,0 0,-1 0,1 1,-1-1,1 0,1 4,-4-6,1 1,-1-1,0 0,0 1,0-1,1 1,-1-1,0 1,0-1,0 1,0-1,0 1,0-1,0 1,0-1,0 1,0 0,0-1,0 1,-1-1,1 0,0 1,0-1,0 1,-1-1,1 1,0-1,0 1,-1-1,1 0,-1 1,1-1,0 0,-1 1,1-1,-1 0,1 1,-1-1,-20 9,-2-4,1-1,-1-1,-19 1,-74-3,67-1,-84-1,-54 0,181 1,1 0,-1 0,1 0,-1 1,1 0,-1 0,1 0,0 0,-1 1,1 0,-2 1,6-3,1 0,0 0,-1 0,1 1,-1-1,1 0,0 1,-1-1,1 0,-1 1,1-1,0 0,0 1,-1-1,1 0,0 1,0-1,-1 1,1-1,0 1,0-1,0 1,0-1,-1 1,1-1,0 1,0-1,0 1,0-1,0 1,1-1,-1 1,1 1,-1-1,1 0,0 0,-1 0,1 0,0-1,0 1,0 0,-1 0,1 0,0-1,1 1,5 4,0-1,1 0,6 2,19 7,1-2,0-1,14 1,25 3,10-3,-68-9,124 13,21-5,-157-10,24-2,-26 2,0 0,0 0,0-1,0 1,0-1,0 1,0 0,0-1,-1 1,1-1,0 0,0 1,0-1,-1 0,1 1,0-1,-1 0,1 0,-1 0,1 1,-1-1,1 0,-1 0,1 0,4-22,-3 17,-1 0,1 0,0 0,0 0,1 0,0 0,0 0,3-4,2 1,-6 7,0 0,0 0,0 0,0 0,-1-1,2-1,-3 3,0 1,1-1,-1 1,0-1,0 0,0 1,0-1,0 1,0-1,0 1,0-1,0 1,0-1,0 0,0 1,0-1,-1 1,1-1,0 1,0-1,-1 1,1-1,0 1,-1 0,1-1,0 1,-1-1,1 1,0 0,-1-1,1 1,-1 0,1-1,-1 1,1 0,-1-1,-5-2,-1 0,1 1,-1-1,1 1,-1 0,-4 0,-46-6,38 6,-219-18,124 12,207 6,140 15,-85-3,-77-5,-67-4,-1-1,0 0,0 1,0 0,0 0,0 0,0 0,1 1,-4-2,0 0,0 0,0 0,1 0,-1 1,0-1,0 0,0 0,0 0,0 0,0 0,0 0,1 1,-1-1,0 0,0 0,0 0,0 0,0 0,0 1,0-1,0 0,0 0,0 0,0 0,0 1,0-1,0 0,0 0,0 0,0 0,0 1,0-1,0 0,0 0,0 0,-1 0,1 1,0-1,0 0,0 0,-13 8,-19 1,1-1,-2-2,1 0,-10-2,-36 7,-74 13,122-16,30-8,0 0,-1 0,1 1,0-1,-1 0,1 0,0 0,-1 0,1 0,0 1,0-1,-1 0,1 0,0 1,0-1,0 0,-1 0,1 1,0-1,0 0,0 0,0 1,-1-1,1 0,0 1,0-1,0 1,1-1,-1 1,0-1,1 1,0 0,-1-1,1 1,-1-1,1 0,0 1,-1-1,1 1,0-1,-1 0,1 0,0 1,-1-1,1 0,0 0,23 7,0-2,1-1,3 0,22 4,97 18,-133-22,-14-4,0 0,0 1,0-1,0 0,0 0,0 0,0 0,0 0,-1 0,1 0,0 1,0-1,0 0,0 0,0 0,0 0,0 0,0 0,0 0,0 0,0 0,0 0,-1 1,1-1,0 0,0 0,0 0,0 0,0 0,0 0,0 0,-1 0,1 0,0 0,0 0,0 0,0 0,0 0,0 0,0 0,-1 0,1 0,0 0,0 0,0 0,0 0,0 0,0 0,0-1,-29 3,-342-4,323 2</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19-05-26T15:18:26.796"/>
    </inkml:context>
    <inkml:brush xml:id="br0">
      <inkml:brushProperty name="width" value="0.05" units="cm"/>
      <inkml:brushProperty name="height" value="0.05" units="cm"/>
      <inkml:brushProperty name="ignorePressure" value="1"/>
    </inkml:brush>
  </inkml:definitions>
  <inkml:trace contextRef="#ctx0" brushRef="#br0">595 145,'-89'0,"-50"9,58-3,-75-5,77-2,72 1,-18 0,24 0,0-1,-1 1,1 0,0 0,0 0,-1-1,1 1,0-1,0 1,-1-1,1 1,0-1,0 0,0 0,1 1,0 0,-1 0,1 0,0-1,0 1,0 0,0 0,0-1,0 1,0 0,1 0,-1 0,0-1,0 1,0 0,0 0,0 0,0-1,0 1,0 0,0 0,1 0,-1-1,0 1,0 0,0 0,0 0,1 0,-1 0,0-1,0 1,0 0,1 0,-1 0,0 0,0 0,0 0,7-4,-1 0,1 0,-1 1,1 0,0 0,4-1,8-3,-7 2,182-64,-160 59,0 1,0 2,1 2,32-1,-57 6,-12 1,-18 1,-227 27,206-22,-19 2,252-10,-90 2,-96-1,3-1,0 1,0 1,1 0,-1 0,2 1,-10-1,0-1,0 0,0 1,1-1,-1 1,0-1,0 1,0 0,0 0,0-1,0 1,0 0,0 0,0 0,-1 0,1 0,0 0,0 0,-1 0,0 0,0 0,0 1,1-1,-1 0,0 0,0 0,0 0,-1 0,1 0,0 0,0 0,-1 0,1 1,0-1,-1 0,1 0,-1 0,0-1,1 1,-1 0,0 0,-1 2,0 0,0 0,-1-1,1 1,-1-1,0 0,0 1,0-1,0-1,0 1,0 0,-1-1,-1 1,-9 3,0-1,-13 2,-19 5,46-11,0 0,0 0,0 0,0 0,0 0,0 0,0 0,0 0,-1 0,1 0,0 0,0 0,0 0,0 0,0 0,0 0,0 0,0 0,0 0,-1 0,1 0,0 0,0 1,0-1,0 0,0 0,0 0,0 0,0 0,0 0,0 0,0 0,0 0,0 0,0 0,0 0,0 1,0-1,0 0,0 0,0 0,-1 0,1 0,0 0,0 0,0 0,1 0,-1 1,0-1,0 0,0 0,0 0,0 0,0 0,0 0,0 0,0 0,0 0,0 0,0 1,8 1,13 0,12-6,0-1,22-7,-18 4,-4 1,-22 2,-11 5,0 0,0 0,0 0,0 0,0 0,0 0,0 0,0-1,0 1,0 0,0 0,0 0,0 0,0 0,0 0,0 0,0 0,0-1,0 1,-1 0,1 0,0 0,0 0,0 0,0 0,0 0,0 0,0 0,0 0,0 0,0-1,0 1,-1 0,1 0,0 0,0 0,0 0,0 0,0 0,0 0,0 0,0 0,-1 0,1 0,0 0,-19-3,0 2,0 1,1 1,-1 0,1 1,-1 1,1 1,0 1,0 0,7-1,-3 1,0 0,-1-1,1 0,-1-1,0-1,-13 0,13-2,11 0,-1-1,1 1,-1 0,0 1,1-1,-1 1,1 0,-1 0,-3 1,7 0,5-1,17 0,1-1,-1-1,11-2,65-11,-80 11,-4 2,0-2,0 1,-1-1,1-1,2-2,-15 6,0 0,1 0,-1 0,0 0,0 0,0 0,0 0,0 0,0 0,0 0,0 0,0 0,0 0,0 0,0 0,0 0,0 0,0-1,0 1,0 0,0 0,1 0,-1 0,0 0,0 0,0 0,0 0,0 0,0 0,0 0,0 0,0-1,0 1,0 0,0 0,0 0,-1 0,1 0,0 0,0 0,0 0,0 0,0 0,0 0,0 0,0-1,0 1,0 0,0 0,0 0,0 0,0 0,0 0,0 0,0 0,-1 0,1 0,0 0,0 0,0 0,0 0,0 0,0 0,0 0,0 0,0 0,0 0,0 0,-1 0,-11-2,-214-13,197 12,13 2,0-1,-15-3,31 5,0 0,0 0,0 0,0 0,-1 0,1 0,0 0,0 0,0 0,0 0,0 0,-1 0,1 0,0 0,0 0,0 0,0 0,0 0,-1-1,1 1,0 0,0 0,0 0,0 0,0 0,0 0,0 0,-1-1,1 1,0 0,0 0,0 0,0 0,0 0,0 0,0-1,0 1,0 0,0 0,0 0,0 0,0-1,0 1,7-4,13-2,238-61,-237 59,-20 8,0 0,0 0,-1-1,1 1,0 0,-1 0,1-1,0 1,-1 0,1-1,-1 1,1 0,0-1,-1 1,1-1,-1 1,1-1,-1 1,0-1,1 0,-9 0,0 1,0-1,0 2,-1-1,1 1,0 0,-1 1,-8 0,-19 2,-242 23,269-26,5-2,0 1,0 1,0-1,0 0,0 1,1 0,-1 0,0 0,0 0,-1 2,19 0,43 1,80 8,-124-9,0 0,0 1,3 1,-4-1,1 0,0-1,6 1,24 0,-47-4,-7 2,-1-1,1 1,-8 3,41-1,65-4,0-4,36-7,-117 10,-2 1,1 0,-1-1,0 0,1 0,-1 0,0 0,0-1,3-1,-8 3,0-1,1 1,-1 0,1-1,-1 1,0 0,1-1,-1 1,0 0,1 0,-1-1,0 1,0 0,1 0,-1 0,0 0,0 0,-14-1,-1 0,1 1,-1 1,0 0,1 1,-1 1,1 1,-14 4,9-3,-1 0,0-2,-14 1,-9 2,-52 9,31-4,-17 0,127-12,93 1,-128 2,-11 1,-15 2,-12 2,-49 12,-60 6,303-39,-88 2,-26 3,0 3,41 0,-167 6,-1 4,-50 9,111-9,14-4,0 0,-1 0,1 0,0 0,0 0,0 0,0 0,0 0,0 0,0 0,0 1,0-1,0 0,0 0,0 0,0 0,0 0,0 0,0 0,0 0,0 0,0 0,-1 0,1 0,0 0,0 0,0 1,0-1,0 0,0 0,0 0,0 0,0 0,0 0,0 0,0 0,1 0,-1 0,0 0,0 0,0 1,0-1,0 0,0 0,0 0,0 0,0 0,0 0,0 0,0 0,0 0,0 0,0 0,0 0,0 0,0 0,0 0,1 0,-1 0,0 0,0 0,0 0,0 0,0 0,0 0,0 0,0 0,0 0,26 4,56-7,-36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7623" cy="460620"/>
          </a:xfrm>
          <a:prstGeom prst="rect">
            <a:avLst/>
          </a:prstGeom>
        </p:spPr>
        <p:txBody>
          <a:bodyPr vert="horz" lIns="91827" tIns="45914" rIns="91827" bIns="45914" rtlCol="0"/>
          <a:lstStyle>
            <a:lvl1pPr algn="l">
              <a:defRPr sz="1200"/>
            </a:lvl1pPr>
          </a:lstStyle>
          <a:p>
            <a:endParaRPr lang="en-US"/>
          </a:p>
        </p:txBody>
      </p:sp>
      <p:sp>
        <p:nvSpPr>
          <p:cNvPr id="3" name="Date Placeholder 2"/>
          <p:cNvSpPr>
            <a:spLocks noGrp="1"/>
          </p:cNvSpPr>
          <p:nvPr>
            <p:ph type="dt" idx="1"/>
          </p:nvPr>
        </p:nvSpPr>
        <p:spPr>
          <a:xfrm>
            <a:off x="3905297" y="0"/>
            <a:ext cx="2987623" cy="460620"/>
          </a:xfrm>
          <a:prstGeom prst="rect">
            <a:avLst/>
          </a:prstGeom>
        </p:spPr>
        <p:txBody>
          <a:bodyPr vert="horz" lIns="91827" tIns="45914" rIns="91827" bIns="45914" rtlCol="0"/>
          <a:lstStyle>
            <a:lvl1pPr algn="r">
              <a:defRPr sz="1200"/>
            </a:lvl1pPr>
          </a:lstStyle>
          <a:p>
            <a:fld id="{3FD75DD1-44E0-B14C-86EC-D0ED174BCCED}" type="datetimeFigureOut">
              <a:rPr lang="en-US" smtClean="0"/>
              <a:t>5/20/2020</a:t>
            </a:fld>
            <a:endParaRPr lang="en-US"/>
          </a:p>
        </p:txBody>
      </p:sp>
      <p:sp>
        <p:nvSpPr>
          <p:cNvPr id="4" name="Slide Image Placeholder 3"/>
          <p:cNvSpPr>
            <a:spLocks noGrp="1" noRot="1" noChangeAspect="1"/>
          </p:cNvSpPr>
          <p:nvPr>
            <p:ph type="sldImg" idx="2"/>
          </p:nvPr>
        </p:nvSpPr>
        <p:spPr>
          <a:xfrm>
            <a:off x="693738" y="1147763"/>
            <a:ext cx="5507037" cy="3098800"/>
          </a:xfrm>
          <a:prstGeom prst="rect">
            <a:avLst/>
          </a:prstGeom>
          <a:noFill/>
          <a:ln w="12700">
            <a:solidFill>
              <a:prstClr val="black"/>
            </a:solidFill>
          </a:ln>
        </p:spPr>
        <p:txBody>
          <a:bodyPr vert="horz" lIns="91827" tIns="45914" rIns="91827" bIns="45914" rtlCol="0" anchor="ctr"/>
          <a:lstStyle/>
          <a:p>
            <a:endParaRPr lang="en-US"/>
          </a:p>
        </p:txBody>
      </p:sp>
      <p:sp>
        <p:nvSpPr>
          <p:cNvPr id="5" name="Notes Placeholder 4"/>
          <p:cNvSpPr>
            <a:spLocks noGrp="1"/>
          </p:cNvSpPr>
          <p:nvPr>
            <p:ph type="body" sz="quarter" idx="3"/>
          </p:nvPr>
        </p:nvSpPr>
        <p:spPr>
          <a:xfrm>
            <a:off x="689452" y="4418123"/>
            <a:ext cx="5515610" cy="3614827"/>
          </a:xfrm>
          <a:prstGeom prst="rect">
            <a:avLst/>
          </a:prstGeom>
        </p:spPr>
        <p:txBody>
          <a:bodyPr vert="horz" lIns="91827" tIns="45914" rIns="91827" bIns="459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19896"/>
            <a:ext cx="2987623" cy="460619"/>
          </a:xfrm>
          <a:prstGeom prst="rect">
            <a:avLst/>
          </a:prstGeom>
        </p:spPr>
        <p:txBody>
          <a:bodyPr vert="horz" lIns="91827" tIns="45914" rIns="91827" bIns="45914" rtlCol="0" anchor="b"/>
          <a:lstStyle>
            <a:lvl1pPr algn="l">
              <a:defRPr sz="1200"/>
            </a:lvl1pPr>
          </a:lstStyle>
          <a:p>
            <a:endParaRPr lang="en-US"/>
          </a:p>
        </p:txBody>
      </p:sp>
      <p:sp>
        <p:nvSpPr>
          <p:cNvPr id="7" name="Slide Number Placeholder 6"/>
          <p:cNvSpPr>
            <a:spLocks noGrp="1"/>
          </p:cNvSpPr>
          <p:nvPr>
            <p:ph type="sldNum" sz="quarter" idx="5"/>
          </p:nvPr>
        </p:nvSpPr>
        <p:spPr>
          <a:xfrm>
            <a:off x="3905297" y="8719896"/>
            <a:ext cx="2987623" cy="460619"/>
          </a:xfrm>
          <a:prstGeom prst="rect">
            <a:avLst/>
          </a:prstGeom>
        </p:spPr>
        <p:txBody>
          <a:bodyPr vert="horz" lIns="91827" tIns="45914" rIns="91827" bIns="45914" rtlCol="0" anchor="b"/>
          <a:lstStyle>
            <a:lvl1pPr algn="r">
              <a:defRPr sz="1200"/>
            </a:lvl1pPr>
          </a:lstStyle>
          <a:p>
            <a:fld id="{7ACC5604-F18F-2B42-85B9-11BC69E2319A}" type="slidenum">
              <a:rPr lang="en-US" smtClean="0"/>
              <a:t>‹#›</a:t>
            </a:fld>
            <a:endParaRPr lang="en-US"/>
          </a:p>
        </p:txBody>
      </p:sp>
    </p:spTree>
    <p:extLst>
      <p:ext uri="{BB962C8B-B14F-4D97-AF65-F5344CB8AC3E}">
        <p14:creationId xmlns:p14="http://schemas.microsoft.com/office/powerpoint/2010/main" val="379580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C5604-F18F-2B42-85B9-11BC69E2319A}" type="slidenum">
              <a:rPr lang="en-US" smtClean="0"/>
              <a:t>1</a:t>
            </a:fld>
            <a:endParaRPr lang="en-US"/>
          </a:p>
        </p:txBody>
      </p:sp>
    </p:spTree>
    <p:extLst>
      <p:ext uri="{BB962C8B-B14F-4D97-AF65-F5344CB8AC3E}">
        <p14:creationId xmlns:p14="http://schemas.microsoft.com/office/powerpoint/2010/main" val="6501130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Technology can help with your approach to managing risk. Here are a few examples.</a:t>
            </a:r>
          </a:p>
        </p:txBody>
      </p:sp>
      <p:sp>
        <p:nvSpPr>
          <p:cNvPr id="4" name="Slide Number Placeholder 3"/>
          <p:cNvSpPr>
            <a:spLocks noGrp="1"/>
          </p:cNvSpPr>
          <p:nvPr>
            <p:ph type="sldNum" sz="quarter" idx="5"/>
          </p:nvPr>
        </p:nvSpPr>
        <p:spPr/>
        <p:txBody>
          <a:bodyPr/>
          <a:lstStyle/>
          <a:p>
            <a:fld id="{7ACC5604-F18F-2B42-85B9-11BC69E2319A}" type="slidenum">
              <a:rPr lang="en-US" smtClean="0"/>
              <a:t>10</a:t>
            </a:fld>
            <a:endParaRPr lang="en-US"/>
          </a:p>
        </p:txBody>
      </p:sp>
    </p:spTree>
    <p:extLst>
      <p:ext uri="{BB962C8B-B14F-4D97-AF65-F5344CB8AC3E}">
        <p14:creationId xmlns:p14="http://schemas.microsoft.com/office/powerpoint/2010/main" val="2744842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Technology can help with your approach to managing risk. Here are a few examples.</a:t>
            </a:r>
          </a:p>
          <a:p>
            <a:endParaRPr lang="en-US" dirty="0"/>
          </a:p>
          <a:p>
            <a:r>
              <a:rPr lang="en-US" dirty="0"/>
              <a:t>Using dashboards to present information</a:t>
            </a:r>
          </a:p>
          <a:p>
            <a:r>
              <a:rPr lang="en-US" dirty="0"/>
              <a:t>Educate</a:t>
            </a:r>
          </a:p>
        </p:txBody>
      </p:sp>
      <p:sp>
        <p:nvSpPr>
          <p:cNvPr id="4" name="Slide Number Placeholder 3"/>
          <p:cNvSpPr>
            <a:spLocks noGrp="1"/>
          </p:cNvSpPr>
          <p:nvPr>
            <p:ph type="sldNum" sz="quarter" idx="5"/>
          </p:nvPr>
        </p:nvSpPr>
        <p:spPr/>
        <p:txBody>
          <a:bodyPr/>
          <a:lstStyle/>
          <a:p>
            <a:fld id="{7ACC5604-F18F-2B42-85B9-11BC69E2319A}" type="slidenum">
              <a:rPr lang="en-US" smtClean="0"/>
              <a:t>11</a:t>
            </a:fld>
            <a:endParaRPr lang="en-US"/>
          </a:p>
        </p:txBody>
      </p:sp>
    </p:spTree>
    <p:extLst>
      <p:ext uri="{BB962C8B-B14F-4D97-AF65-F5344CB8AC3E}">
        <p14:creationId xmlns:p14="http://schemas.microsoft.com/office/powerpoint/2010/main" val="3759093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Technology presents information in the way you tell it to. A dashboard enables you to visualize things in a way that creates action. This chart shows a very poor trend line for a given department. This gives you the opportunity to focus on this particular department. The tech should enable you to drill down on this even further.</a:t>
            </a:r>
          </a:p>
        </p:txBody>
      </p:sp>
      <p:sp>
        <p:nvSpPr>
          <p:cNvPr id="4" name="Slide Number Placeholder 3"/>
          <p:cNvSpPr>
            <a:spLocks noGrp="1"/>
          </p:cNvSpPr>
          <p:nvPr>
            <p:ph type="sldNum" sz="quarter" idx="5"/>
          </p:nvPr>
        </p:nvSpPr>
        <p:spPr/>
        <p:txBody>
          <a:bodyPr/>
          <a:lstStyle/>
          <a:p>
            <a:fld id="{7ACC5604-F18F-2B42-85B9-11BC69E2319A}" type="slidenum">
              <a:rPr lang="en-US" smtClean="0"/>
              <a:t>12</a:t>
            </a:fld>
            <a:endParaRPr lang="en-US"/>
          </a:p>
        </p:txBody>
      </p:sp>
    </p:spTree>
    <p:extLst>
      <p:ext uri="{BB962C8B-B14F-4D97-AF65-F5344CB8AC3E}">
        <p14:creationId xmlns:p14="http://schemas.microsoft.com/office/powerpoint/2010/main" val="535745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Technology can help with your approach to managing risk. Here are a few examples.</a:t>
            </a:r>
          </a:p>
        </p:txBody>
      </p:sp>
      <p:sp>
        <p:nvSpPr>
          <p:cNvPr id="4" name="Slide Number Placeholder 3"/>
          <p:cNvSpPr>
            <a:spLocks noGrp="1"/>
          </p:cNvSpPr>
          <p:nvPr>
            <p:ph type="sldNum" sz="quarter" idx="5"/>
          </p:nvPr>
        </p:nvSpPr>
        <p:spPr/>
        <p:txBody>
          <a:bodyPr/>
          <a:lstStyle/>
          <a:p>
            <a:fld id="{7ACC5604-F18F-2B42-85B9-11BC69E2319A}" type="slidenum">
              <a:rPr lang="en-US" smtClean="0"/>
              <a:t>13</a:t>
            </a:fld>
            <a:endParaRPr lang="en-US"/>
          </a:p>
        </p:txBody>
      </p:sp>
    </p:spTree>
    <p:extLst>
      <p:ext uri="{BB962C8B-B14F-4D97-AF65-F5344CB8AC3E}">
        <p14:creationId xmlns:p14="http://schemas.microsoft.com/office/powerpoint/2010/main" val="3833955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Technology can help with your approach to managing risk. Here are a few examples.</a:t>
            </a:r>
          </a:p>
        </p:txBody>
      </p:sp>
      <p:sp>
        <p:nvSpPr>
          <p:cNvPr id="4" name="Slide Number Placeholder 3"/>
          <p:cNvSpPr>
            <a:spLocks noGrp="1"/>
          </p:cNvSpPr>
          <p:nvPr>
            <p:ph type="sldNum" sz="quarter" idx="5"/>
          </p:nvPr>
        </p:nvSpPr>
        <p:spPr/>
        <p:txBody>
          <a:bodyPr/>
          <a:lstStyle/>
          <a:p>
            <a:fld id="{7ACC5604-F18F-2B42-85B9-11BC69E2319A}" type="slidenum">
              <a:rPr lang="en-US" smtClean="0"/>
              <a:t>14</a:t>
            </a:fld>
            <a:endParaRPr lang="en-US"/>
          </a:p>
        </p:txBody>
      </p:sp>
    </p:spTree>
    <p:extLst>
      <p:ext uri="{BB962C8B-B14F-4D97-AF65-F5344CB8AC3E}">
        <p14:creationId xmlns:p14="http://schemas.microsoft.com/office/powerpoint/2010/main" val="40375177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Technology can help with your approach to managing risk. Here are a few examples.</a:t>
            </a:r>
          </a:p>
        </p:txBody>
      </p:sp>
      <p:sp>
        <p:nvSpPr>
          <p:cNvPr id="4" name="Slide Number Placeholder 3"/>
          <p:cNvSpPr>
            <a:spLocks noGrp="1"/>
          </p:cNvSpPr>
          <p:nvPr>
            <p:ph type="sldNum" sz="quarter" idx="5"/>
          </p:nvPr>
        </p:nvSpPr>
        <p:spPr/>
        <p:txBody>
          <a:bodyPr/>
          <a:lstStyle/>
          <a:p>
            <a:fld id="{7ACC5604-F18F-2B42-85B9-11BC69E2319A}" type="slidenum">
              <a:rPr lang="en-US" smtClean="0"/>
              <a:t>15</a:t>
            </a:fld>
            <a:endParaRPr lang="en-US"/>
          </a:p>
        </p:txBody>
      </p:sp>
    </p:spTree>
    <p:extLst>
      <p:ext uri="{BB962C8B-B14F-4D97-AF65-F5344CB8AC3E}">
        <p14:creationId xmlns:p14="http://schemas.microsoft.com/office/powerpoint/2010/main" val="1823756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276">
              <a:defRPr/>
            </a:pPr>
            <a:r>
              <a:rPr lang="en-US" dirty="0"/>
              <a:t>Research and display some challenges to getting technology in place……look for data in Pro-Safety. Return on Investment is an important piece of this discussion. Introduce it here and then get into it further on the next slide.</a:t>
            </a:r>
          </a:p>
          <a:p>
            <a:endParaRPr lang="en-US" dirty="0"/>
          </a:p>
        </p:txBody>
      </p:sp>
      <p:sp>
        <p:nvSpPr>
          <p:cNvPr id="4" name="Slide Number Placeholder 3"/>
          <p:cNvSpPr>
            <a:spLocks noGrp="1"/>
          </p:cNvSpPr>
          <p:nvPr>
            <p:ph type="sldNum" sz="quarter" idx="5"/>
          </p:nvPr>
        </p:nvSpPr>
        <p:spPr/>
        <p:txBody>
          <a:bodyPr/>
          <a:lstStyle/>
          <a:p>
            <a:fld id="{7ACC5604-F18F-2B42-85B9-11BC69E2319A}" type="slidenum">
              <a:rPr lang="en-US" smtClean="0"/>
              <a:t>16</a:t>
            </a:fld>
            <a:endParaRPr lang="en-US"/>
          </a:p>
        </p:txBody>
      </p:sp>
    </p:spTree>
    <p:extLst>
      <p:ext uri="{BB962C8B-B14F-4D97-AF65-F5344CB8AC3E}">
        <p14:creationId xmlns:p14="http://schemas.microsoft.com/office/powerpoint/2010/main" val="3653487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Return on investment is one of the critical elements to this discussion. The common definition as defined by O’Neil. Discuss ROI resources, including various articles available on ASSP Professional Safety and other sessions at the PDC.</a:t>
            </a:r>
          </a:p>
        </p:txBody>
      </p:sp>
      <p:sp>
        <p:nvSpPr>
          <p:cNvPr id="4" name="Slide Number Placeholder 3"/>
          <p:cNvSpPr>
            <a:spLocks noGrp="1"/>
          </p:cNvSpPr>
          <p:nvPr>
            <p:ph type="sldNum" sz="quarter" idx="5"/>
          </p:nvPr>
        </p:nvSpPr>
        <p:spPr/>
        <p:txBody>
          <a:bodyPr/>
          <a:lstStyle/>
          <a:p>
            <a:fld id="{7ACC5604-F18F-2B42-85B9-11BC69E2319A}" type="slidenum">
              <a:rPr lang="en-US" smtClean="0"/>
              <a:t>17</a:t>
            </a:fld>
            <a:endParaRPr lang="en-US"/>
          </a:p>
        </p:txBody>
      </p:sp>
    </p:spTree>
    <p:extLst>
      <p:ext uri="{BB962C8B-B14F-4D97-AF65-F5344CB8AC3E}">
        <p14:creationId xmlns:p14="http://schemas.microsoft.com/office/powerpoint/2010/main" val="320765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O’Neil also provides a basic formula for considering this. </a:t>
            </a:r>
          </a:p>
          <a:p>
            <a:endParaRPr lang="en-US" dirty="0"/>
          </a:p>
          <a:p>
            <a:r>
              <a:rPr lang="en-US" dirty="0"/>
              <a:t>The second variable, while not apparent now, will eventually become apparent when considering actual systems. The first variable, however, is what this presentation focuses on. Understanding the gain in value with technology.</a:t>
            </a:r>
          </a:p>
        </p:txBody>
      </p:sp>
      <p:sp>
        <p:nvSpPr>
          <p:cNvPr id="4" name="Slide Number Placeholder 3"/>
          <p:cNvSpPr>
            <a:spLocks noGrp="1"/>
          </p:cNvSpPr>
          <p:nvPr>
            <p:ph type="sldNum" sz="quarter" idx="5"/>
          </p:nvPr>
        </p:nvSpPr>
        <p:spPr/>
        <p:txBody>
          <a:bodyPr/>
          <a:lstStyle/>
          <a:p>
            <a:fld id="{7ACC5604-F18F-2B42-85B9-11BC69E2319A}" type="slidenum">
              <a:rPr lang="en-US" smtClean="0"/>
              <a:t>18</a:t>
            </a:fld>
            <a:endParaRPr lang="en-US"/>
          </a:p>
        </p:txBody>
      </p:sp>
    </p:spTree>
    <p:extLst>
      <p:ext uri="{BB962C8B-B14F-4D97-AF65-F5344CB8AC3E}">
        <p14:creationId xmlns:p14="http://schemas.microsoft.com/office/powerpoint/2010/main" val="7656411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Identifying the gains from investment can be tricky, and somewhat subjective. Here are three themes to help you home in on where improvements can be measured.</a:t>
            </a:r>
          </a:p>
        </p:txBody>
      </p:sp>
      <p:sp>
        <p:nvSpPr>
          <p:cNvPr id="4" name="Slide Number Placeholder 3"/>
          <p:cNvSpPr>
            <a:spLocks noGrp="1"/>
          </p:cNvSpPr>
          <p:nvPr>
            <p:ph type="sldNum" sz="quarter" idx="5"/>
          </p:nvPr>
        </p:nvSpPr>
        <p:spPr/>
        <p:txBody>
          <a:bodyPr/>
          <a:lstStyle/>
          <a:p>
            <a:fld id="{7ACC5604-F18F-2B42-85B9-11BC69E2319A}" type="slidenum">
              <a:rPr lang="en-US" smtClean="0"/>
              <a:t>19</a:t>
            </a:fld>
            <a:endParaRPr lang="en-US"/>
          </a:p>
        </p:txBody>
      </p:sp>
    </p:spTree>
    <p:extLst>
      <p:ext uri="{BB962C8B-B14F-4D97-AF65-F5344CB8AC3E}">
        <p14:creationId xmlns:p14="http://schemas.microsoft.com/office/powerpoint/2010/main" val="2249790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Introductions - Steve and I both work with public agencies; however, our agencies have stark differences. </a:t>
            </a:r>
          </a:p>
          <a:p>
            <a:endParaRPr lang="en-US" dirty="0"/>
          </a:p>
          <a:p>
            <a:r>
              <a:rPr lang="en-US" dirty="0"/>
              <a:t>Steve is from one of the largest in the country, LA County. I work with a number of smaller cities and special districts within California. Different budgets, different priorities, somewhat similar exposures. </a:t>
            </a:r>
          </a:p>
        </p:txBody>
      </p:sp>
      <p:sp>
        <p:nvSpPr>
          <p:cNvPr id="4" name="Slide Number Placeholder 3"/>
          <p:cNvSpPr>
            <a:spLocks noGrp="1"/>
          </p:cNvSpPr>
          <p:nvPr>
            <p:ph type="sldNum" sz="quarter" idx="5"/>
          </p:nvPr>
        </p:nvSpPr>
        <p:spPr/>
        <p:txBody>
          <a:bodyPr/>
          <a:lstStyle/>
          <a:p>
            <a:fld id="{7ACC5604-F18F-2B42-85B9-11BC69E2319A}" type="slidenum">
              <a:rPr lang="en-US" smtClean="0"/>
              <a:t>2</a:t>
            </a:fld>
            <a:endParaRPr lang="en-US"/>
          </a:p>
        </p:txBody>
      </p:sp>
    </p:spTree>
    <p:extLst>
      <p:ext uri="{BB962C8B-B14F-4D97-AF65-F5344CB8AC3E}">
        <p14:creationId xmlns:p14="http://schemas.microsoft.com/office/powerpoint/2010/main" val="35596255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method for showing how technology can improve your world is information available at your fingertips. Dashboards can provide instant insight and can lead to great decision making with reduced time and effort. Two areas this can be super helpful is reviewing loss information and fraud detection. </a:t>
            </a:r>
          </a:p>
          <a:p>
            <a:endParaRPr lang="en-US" dirty="0"/>
          </a:p>
          <a:p>
            <a:r>
              <a:rPr lang="en-US" dirty="0"/>
              <a:t>Defer to Steve to discuss what the charts are showing us.</a:t>
            </a:r>
          </a:p>
        </p:txBody>
      </p:sp>
      <p:sp>
        <p:nvSpPr>
          <p:cNvPr id="4" name="Slide Number Placeholder 3"/>
          <p:cNvSpPr>
            <a:spLocks noGrp="1"/>
          </p:cNvSpPr>
          <p:nvPr>
            <p:ph type="sldNum" sz="quarter" idx="5"/>
          </p:nvPr>
        </p:nvSpPr>
        <p:spPr/>
        <p:txBody>
          <a:bodyPr/>
          <a:lstStyle/>
          <a:p>
            <a:fld id="{7ACC5604-F18F-2B42-85B9-11BC69E2319A}" type="slidenum">
              <a:rPr lang="en-US" smtClean="0"/>
              <a:t>20</a:t>
            </a:fld>
            <a:endParaRPr lang="en-US"/>
          </a:p>
        </p:txBody>
      </p:sp>
    </p:spTree>
    <p:extLst>
      <p:ext uri="{BB962C8B-B14F-4D97-AF65-F5344CB8AC3E}">
        <p14:creationId xmlns:p14="http://schemas.microsoft.com/office/powerpoint/2010/main" val="21102048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 up correctly, the context is in front of you. Using the information given to you is not necessarily the purpose of the presentation, but it’s important to utilize professional knowledge.</a:t>
            </a:r>
          </a:p>
        </p:txBody>
      </p:sp>
      <p:sp>
        <p:nvSpPr>
          <p:cNvPr id="4" name="Slide Number Placeholder 3"/>
          <p:cNvSpPr>
            <a:spLocks noGrp="1"/>
          </p:cNvSpPr>
          <p:nvPr>
            <p:ph type="sldNum" sz="quarter" idx="5"/>
          </p:nvPr>
        </p:nvSpPr>
        <p:spPr/>
        <p:txBody>
          <a:bodyPr/>
          <a:lstStyle/>
          <a:p>
            <a:fld id="{7ACC5604-F18F-2B42-85B9-11BC69E2319A}" type="slidenum">
              <a:rPr lang="en-US" smtClean="0"/>
              <a:t>21</a:t>
            </a:fld>
            <a:endParaRPr lang="en-US"/>
          </a:p>
        </p:txBody>
      </p:sp>
    </p:spTree>
    <p:extLst>
      <p:ext uri="{BB962C8B-B14F-4D97-AF65-F5344CB8AC3E}">
        <p14:creationId xmlns:p14="http://schemas.microsoft.com/office/powerpoint/2010/main" val="7746195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this in mind, our goal today is to lead a conversation that targets approaches and methodologies to building key metrics in claims and finances in our world of pool management and pool participation. The primary reason is this [switch to next slide].</a:t>
            </a:r>
          </a:p>
          <a:p>
            <a:endParaRPr lang="en-US" dirty="0"/>
          </a:p>
        </p:txBody>
      </p:sp>
      <p:sp>
        <p:nvSpPr>
          <p:cNvPr id="4" name="Slide Number Placeholder 3"/>
          <p:cNvSpPr>
            <a:spLocks noGrp="1"/>
          </p:cNvSpPr>
          <p:nvPr>
            <p:ph type="sldNum" sz="quarter" idx="10"/>
          </p:nvPr>
        </p:nvSpPr>
        <p:spPr/>
        <p:txBody>
          <a:bodyPr/>
          <a:lstStyle/>
          <a:p>
            <a:fld id="{E4797291-1097-4FB8-816C-E257EDE33F36}" type="slidenum">
              <a:rPr lang="en-US" smtClean="0"/>
              <a:t>22</a:t>
            </a:fld>
            <a:endParaRPr lang="en-US" dirty="0"/>
          </a:p>
        </p:txBody>
      </p:sp>
    </p:spTree>
    <p:extLst>
      <p:ext uri="{BB962C8B-B14F-4D97-AF65-F5344CB8AC3E}">
        <p14:creationId xmlns:p14="http://schemas.microsoft.com/office/powerpoint/2010/main" val="1921334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example of a basic dashboard for liability claims over the last 5 years. Simple predictive analytics can point to you the most relevant information. He we see the dashboard telling us when a specific claim, or set of claims, averages over 10% of the total claims. We also see a color coded display designed to draw our attention to increasing costs.</a:t>
            </a:r>
          </a:p>
        </p:txBody>
      </p:sp>
      <p:sp>
        <p:nvSpPr>
          <p:cNvPr id="4" name="Slide Number Placeholder 3"/>
          <p:cNvSpPr>
            <a:spLocks noGrp="1"/>
          </p:cNvSpPr>
          <p:nvPr>
            <p:ph type="sldNum" sz="quarter" idx="5"/>
          </p:nvPr>
        </p:nvSpPr>
        <p:spPr/>
        <p:txBody>
          <a:bodyPr/>
          <a:lstStyle/>
          <a:p>
            <a:fld id="{7ACC5604-F18F-2B42-85B9-11BC69E2319A}" type="slidenum">
              <a:rPr lang="en-US" smtClean="0"/>
              <a:t>23</a:t>
            </a:fld>
            <a:endParaRPr lang="en-US"/>
          </a:p>
        </p:txBody>
      </p:sp>
    </p:spTree>
    <p:extLst>
      <p:ext uri="{BB962C8B-B14F-4D97-AF65-F5344CB8AC3E}">
        <p14:creationId xmlns:p14="http://schemas.microsoft.com/office/powerpoint/2010/main" val="19928734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CC5604-F18F-2B42-85B9-11BC69E2319A}" type="slidenum">
              <a:rPr lang="en-US" smtClean="0"/>
              <a:t>24</a:t>
            </a:fld>
            <a:endParaRPr lang="en-US"/>
          </a:p>
        </p:txBody>
      </p:sp>
    </p:spTree>
    <p:extLst>
      <p:ext uri="{BB962C8B-B14F-4D97-AF65-F5344CB8AC3E}">
        <p14:creationId xmlns:p14="http://schemas.microsoft.com/office/powerpoint/2010/main" val="35506848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CC5604-F18F-2B42-85B9-11BC69E2319A}" type="slidenum">
              <a:rPr lang="en-US" smtClean="0"/>
              <a:t>25</a:t>
            </a:fld>
            <a:endParaRPr lang="en-US"/>
          </a:p>
        </p:txBody>
      </p:sp>
    </p:spTree>
    <p:extLst>
      <p:ext uri="{BB962C8B-B14F-4D97-AF65-F5344CB8AC3E}">
        <p14:creationId xmlns:p14="http://schemas.microsoft.com/office/powerpoint/2010/main" val="35429801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CC5604-F18F-2B42-85B9-11BC69E2319A}" type="slidenum">
              <a:rPr lang="en-US" smtClean="0"/>
              <a:t>26</a:t>
            </a:fld>
            <a:endParaRPr lang="en-US"/>
          </a:p>
        </p:txBody>
      </p:sp>
    </p:spTree>
    <p:extLst>
      <p:ext uri="{BB962C8B-B14F-4D97-AF65-F5344CB8AC3E}">
        <p14:creationId xmlns:p14="http://schemas.microsoft.com/office/powerpoint/2010/main" val="26458050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model produced data showing us excessive or strange monthly billing practices.</a:t>
            </a:r>
          </a:p>
        </p:txBody>
      </p:sp>
      <p:sp>
        <p:nvSpPr>
          <p:cNvPr id="4" name="Slide Number Placeholder 3"/>
          <p:cNvSpPr>
            <a:spLocks noGrp="1"/>
          </p:cNvSpPr>
          <p:nvPr>
            <p:ph type="sldNum" sz="quarter" idx="5"/>
          </p:nvPr>
        </p:nvSpPr>
        <p:spPr/>
        <p:txBody>
          <a:bodyPr/>
          <a:lstStyle/>
          <a:p>
            <a:fld id="{7ACC5604-F18F-2B42-85B9-11BC69E2319A}" type="slidenum">
              <a:rPr lang="en-US" smtClean="0"/>
              <a:t>27</a:t>
            </a:fld>
            <a:endParaRPr lang="en-US"/>
          </a:p>
        </p:txBody>
      </p:sp>
    </p:spTree>
    <p:extLst>
      <p:ext uri="{BB962C8B-B14F-4D97-AF65-F5344CB8AC3E}">
        <p14:creationId xmlns:p14="http://schemas.microsoft.com/office/powerpoint/2010/main" val="27429699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we found when we googled this doctor.</a:t>
            </a:r>
          </a:p>
        </p:txBody>
      </p:sp>
      <p:sp>
        <p:nvSpPr>
          <p:cNvPr id="4" name="Slide Number Placeholder 3"/>
          <p:cNvSpPr>
            <a:spLocks noGrp="1"/>
          </p:cNvSpPr>
          <p:nvPr>
            <p:ph type="sldNum" sz="quarter" idx="5"/>
          </p:nvPr>
        </p:nvSpPr>
        <p:spPr/>
        <p:txBody>
          <a:bodyPr/>
          <a:lstStyle/>
          <a:p>
            <a:fld id="{7ACC5604-F18F-2B42-85B9-11BC69E2319A}" type="slidenum">
              <a:rPr lang="en-US" smtClean="0"/>
              <a:t>28</a:t>
            </a:fld>
            <a:endParaRPr lang="en-US"/>
          </a:p>
        </p:txBody>
      </p:sp>
    </p:spTree>
    <p:extLst>
      <p:ext uri="{BB962C8B-B14F-4D97-AF65-F5344CB8AC3E}">
        <p14:creationId xmlns:p14="http://schemas.microsoft.com/office/powerpoint/2010/main" val="4017150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CC5604-F18F-2B42-85B9-11BC69E2319A}" type="slidenum">
              <a:rPr lang="en-US" smtClean="0"/>
              <a:t>29</a:t>
            </a:fld>
            <a:endParaRPr lang="en-US"/>
          </a:p>
        </p:txBody>
      </p:sp>
    </p:spTree>
    <p:extLst>
      <p:ext uri="{BB962C8B-B14F-4D97-AF65-F5344CB8AC3E}">
        <p14:creationId xmlns:p14="http://schemas.microsoft.com/office/powerpoint/2010/main" val="3070803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statement is straight from our session description. </a:t>
            </a:r>
          </a:p>
          <a:p>
            <a:r>
              <a:rPr lang="en-US" dirty="0"/>
              <a:t>This session will fall short of campaigning for new technology. We all want to do this. What we are going to focus on today is leveraging technology to improve safety and risk management. Key aspects of what systems will do for you that make it necessary to strive towards better budgets for technology. </a:t>
            </a:r>
          </a:p>
          <a:p>
            <a:endParaRPr lang="en-US" dirty="0"/>
          </a:p>
        </p:txBody>
      </p:sp>
      <p:sp>
        <p:nvSpPr>
          <p:cNvPr id="4" name="Slide Number Placeholder 3"/>
          <p:cNvSpPr>
            <a:spLocks noGrp="1"/>
          </p:cNvSpPr>
          <p:nvPr>
            <p:ph type="sldNum" sz="quarter" idx="5"/>
          </p:nvPr>
        </p:nvSpPr>
        <p:spPr/>
        <p:txBody>
          <a:bodyPr/>
          <a:lstStyle/>
          <a:p>
            <a:fld id="{7ACC5604-F18F-2B42-85B9-11BC69E2319A}" type="slidenum">
              <a:rPr lang="en-US" smtClean="0"/>
              <a:t>3</a:t>
            </a:fld>
            <a:endParaRPr lang="en-US"/>
          </a:p>
        </p:txBody>
      </p:sp>
    </p:spTree>
    <p:extLst>
      <p:ext uri="{BB962C8B-B14F-4D97-AF65-F5344CB8AC3E}">
        <p14:creationId xmlns:p14="http://schemas.microsoft.com/office/powerpoint/2010/main" val="41915933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happens when you have a provider billing you a small amount of times, but then it really jumps. What is the reason for this? How did they go from a lower level of service to a higher level of service. Is it real or fraudulent?</a:t>
            </a:r>
          </a:p>
          <a:p>
            <a:endParaRPr lang="en-US" dirty="0"/>
          </a:p>
          <a:p>
            <a:r>
              <a:rPr lang="en-US" dirty="0"/>
              <a:t>Part the predictive analytics model is that it points data in the direction of a human to look at it. This may be perfectly legitimate, but regardless this is data that needs to be reviewed by a human.  </a:t>
            </a:r>
          </a:p>
        </p:txBody>
      </p:sp>
      <p:sp>
        <p:nvSpPr>
          <p:cNvPr id="4" name="Slide Number Placeholder 3"/>
          <p:cNvSpPr>
            <a:spLocks noGrp="1"/>
          </p:cNvSpPr>
          <p:nvPr>
            <p:ph type="sldNum" sz="quarter" idx="5"/>
          </p:nvPr>
        </p:nvSpPr>
        <p:spPr/>
        <p:txBody>
          <a:bodyPr/>
          <a:lstStyle/>
          <a:p>
            <a:fld id="{7ACC5604-F18F-2B42-85B9-11BC69E2319A}" type="slidenum">
              <a:rPr lang="en-US" smtClean="0"/>
              <a:t>30</a:t>
            </a:fld>
            <a:endParaRPr lang="en-US"/>
          </a:p>
        </p:txBody>
      </p:sp>
    </p:spTree>
    <p:extLst>
      <p:ext uri="{BB962C8B-B14F-4D97-AF65-F5344CB8AC3E}">
        <p14:creationId xmlns:p14="http://schemas.microsoft.com/office/powerpoint/2010/main" val="17456340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CC5604-F18F-2B42-85B9-11BC69E2319A}" type="slidenum">
              <a:rPr lang="en-US" smtClean="0"/>
              <a:t>31</a:t>
            </a:fld>
            <a:endParaRPr lang="en-US"/>
          </a:p>
        </p:txBody>
      </p:sp>
    </p:spTree>
    <p:extLst>
      <p:ext uri="{BB962C8B-B14F-4D97-AF65-F5344CB8AC3E}">
        <p14:creationId xmlns:p14="http://schemas.microsoft.com/office/powerpoint/2010/main" val="30199825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CC5604-F18F-2B42-85B9-11BC69E2319A}" type="slidenum">
              <a:rPr lang="en-US" smtClean="0"/>
              <a:t>32</a:t>
            </a:fld>
            <a:endParaRPr lang="en-US"/>
          </a:p>
        </p:txBody>
      </p:sp>
    </p:spTree>
    <p:extLst>
      <p:ext uri="{BB962C8B-B14F-4D97-AF65-F5344CB8AC3E}">
        <p14:creationId xmlns:p14="http://schemas.microsoft.com/office/powerpoint/2010/main" val="20420985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CC5604-F18F-2B42-85B9-11BC69E2319A}" type="slidenum">
              <a:rPr lang="en-US" smtClean="0"/>
              <a:t>33</a:t>
            </a:fld>
            <a:endParaRPr lang="en-US"/>
          </a:p>
        </p:txBody>
      </p:sp>
    </p:spTree>
    <p:extLst>
      <p:ext uri="{BB962C8B-B14F-4D97-AF65-F5344CB8AC3E}">
        <p14:creationId xmlns:p14="http://schemas.microsoft.com/office/powerpoint/2010/main" val="417182507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C5604-F18F-2B42-85B9-11BC69E2319A}" type="slidenum">
              <a:rPr lang="en-US" smtClean="0"/>
              <a:t>34</a:t>
            </a:fld>
            <a:endParaRPr lang="en-US"/>
          </a:p>
        </p:txBody>
      </p:sp>
    </p:spTree>
    <p:extLst>
      <p:ext uri="{BB962C8B-B14F-4D97-AF65-F5344CB8AC3E}">
        <p14:creationId xmlns:p14="http://schemas.microsoft.com/office/powerpoint/2010/main" val="28655208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CC5604-F18F-2B42-85B9-11BC69E2319A}" type="slidenum">
              <a:rPr lang="en-US" smtClean="0"/>
              <a:t>35</a:t>
            </a:fld>
            <a:endParaRPr lang="en-US"/>
          </a:p>
        </p:txBody>
      </p:sp>
    </p:spTree>
    <p:extLst>
      <p:ext uri="{BB962C8B-B14F-4D97-AF65-F5344CB8AC3E}">
        <p14:creationId xmlns:p14="http://schemas.microsoft.com/office/powerpoint/2010/main" val="40052268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C5604-F18F-2B42-85B9-11BC69E2319A}" type="slidenum">
              <a:rPr lang="en-US" smtClean="0"/>
              <a:t>36</a:t>
            </a:fld>
            <a:endParaRPr lang="en-US"/>
          </a:p>
        </p:txBody>
      </p:sp>
    </p:spTree>
    <p:extLst>
      <p:ext uri="{BB962C8B-B14F-4D97-AF65-F5344CB8AC3E}">
        <p14:creationId xmlns:p14="http://schemas.microsoft.com/office/powerpoint/2010/main" val="852375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CC5604-F18F-2B42-85B9-11BC69E2319A}" type="slidenum">
              <a:rPr lang="en-US" smtClean="0"/>
              <a:t>37</a:t>
            </a:fld>
            <a:endParaRPr lang="en-US"/>
          </a:p>
        </p:txBody>
      </p:sp>
    </p:spTree>
    <p:extLst>
      <p:ext uri="{BB962C8B-B14F-4D97-AF65-F5344CB8AC3E}">
        <p14:creationId xmlns:p14="http://schemas.microsoft.com/office/powerpoint/2010/main" val="15410596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resources did not exist 5 or 6 years ago. At some point, you have to get started with the development of this.</a:t>
            </a:r>
          </a:p>
        </p:txBody>
      </p:sp>
      <p:sp>
        <p:nvSpPr>
          <p:cNvPr id="4" name="Slide Number Placeholder 3"/>
          <p:cNvSpPr>
            <a:spLocks noGrp="1"/>
          </p:cNvSpPr>
          <p:nvPr>
            <p:ph type="sldNum" sz="quarter" idx="10"/>
          </p:nvPr>
        </p:nvSpPr>
        <p:spPr/>
        <p:txBody>
          <a:bodyPr/>
          <a:lstStyle/>
          <a:p>
            <a:fld id="{7ACC5604-F18F-2B42-85B9-11BC69E2319A}" type="slidenum">
              <a:rPr lang="en-US" smtClean="0"/>
              <a:t>38</a:t>
            </a:fld>
            <a:endParaRPr lang="en-US"/>
          </a:p>
        </p:txBody>
      </p:sp>
    </p:spTree>
    <p:extLst>
      <p:ext uri="{BB962C8B-B14F-4D97-AF65-F5344CB8AC3E}">
        <p14:creationId xmlns:p14="http://schemas.microsoft.com/office/powerpoint/2010/main" val="38807000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8276">
              <a:defRPr/>
            </a:pPr>
            <a:fld id="{65C712E8-BCDF-43C6-A336-CCE43EB77BAA}" type="slidenum">
              <a:rPr lang="en-US">
                <a:solidFill>
                  <a:prstClr val="black"/>
                </a:solidFill>
                <a:latin typeface="Calibri" panose="020F0502020204030204"/>
              </a:rPr>
              <a:pPr defTabSz="918276">
                <a:defRPr/>
              </a:pPr>
              <a:t>39</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2839497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what we are hoping to accomplish today in this session</a:t>
            </a:r>
          </a:p>
        </p:txBody>
      </p:sp>
      <p:sp>
        <p:nvSpPr>
          <p:cNvPr id="4" name="Slide Number Placeholder 3"/>
          <p:cNvSpPr>
            <a:spLocks noGrp="1"/>
          </p:cNvSpPr>
          <p:nvPr>
            <p:ph type="sldNum" sz="quarter" idx="5"/>
          </p:nvPr>
        </p:nvSpPr>
        <p:spPr/>
        <p:txBody>
          <a:bodyPr/>
          <a:lstStyle/>
          <a:p>
            <a:fld id="{7ACC5604-F18F-2B42-85B9-11BC69E2319A}" type="slidenum">
              <a:rPr lang="en-US" smtClean="0"/>
              <a:t>4</a:t>
            </a:fld>
            <a:endParaRPr lang="en-US"/>
          </a:p>
        </p:txBody>
      </p:sp>
    </p:spTree>
    <p:extLst>
      <p:ext uri="{BB962C8B-B14F-4D97-AF65-F5344CB8AC3E}">
        <p14:creationId xmlns:p14="http://schemas.microsoft.com/office/powerpoint/2010/main" val="11692824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a:t>Four (4) work streams defined as trials</a:t>
            </a:r>
          </a:p>
          <a:p>
            <a:pPr lvl="1"/>
            <a:r>
              <a:rPr lang="en-US" sz="1600" dirty="0"/>
              <a:t>1. Claims Management – General Claims; 2. Workers Compensation; 3. Disability Management; and 4. Loss Control &amp; Prevention</a:t>
            </a:r>
          </a:p>
          <a:p>
            <a:r>
              <a:rPr lang="en-US" sz="1600" dirty="0"/>
              <a:t>Focus Areas:</a:t>
            </a:r>
          </a:p>
          <a:p>
            <a:pPr lvl="1"/>
            <a:r>
              <a:rPr lang="en-US" sz="1600" dirty="0"/>
              <a:t>Project Plans and Timelines</a:t>
            </a:r>
          </a:p>
          <a:p>
            <a:pPr lvl="1"/>
            <a:r>
              <a:rPr lang="en-US" sz="1600" dirty="0"/>
              <a:t>Scope Verification and Control</a:t>
            </a:r>
          </a:p>
          <a:p>
            <a:pPr lvl="1"/>
            <a:r>
              <a:rPr lang="en-US" sz="1600" dirty="0"/>
              <a:t>Product Development Activities</a:t>
            </a:r>
          </a:p>
          <a:p>
            <a:pPr lvl="1"/>
            <a:r>
              <a:rPr lang="en-US" sz="1600" dirty="0"/>
              <a:t>Interface Set-up</a:t>
            </a:r>
          </a:p>
          <a:p>
            <a:pPr lvl="1"/>
            <a:r>
              <a:rPr lang="en-US" sz="1600" dirty="0"/>
              <a:t>Data Conversion </a:t>
            </a:r>
          </a:p>
          <a:p>
            <a:pPr lvl="1"/>
            <a:r>
              <a:rPr lang="en-US" sz="1600" dirty="0"/>
              <a:t>Quality Control and Traceability</a:t>
            </a:r>
          </a:p>
          <a:p>
            <a:pPr lvl="1"/>
            <a:r>
              <a:rPr lang="en-US" sz="1600" dirty="0"/>
              <a:t>Change Management &amp; Cost Control</a:t>
            </a:r>
          </a:p>
          <a:p>
            <a:pPr lvl="1"/>
            <a:r>
              <a:rPr lang="en-US" sz="1600" dirty="0"/>
              <a:t>Performance Reporting</a:t>
            </a:r>
          </a:p>
          <a:p>
            <a:pPr lvl="1"/>
            <a:r>
              <a:rPr lang="en-US" sz="1600" dirty="0"/>
              <a:t>Risk  &amp; Deficiency Management</a:t>
            </a:r>
          </a:p>
        </p:txBody>
      </p:sp>
      <p:sp>
        <p:nvSpPr>
          <p:cNvPr id="4" name="Slide Number Placeholder 3"/>
          <p:cNvSpPr>
            <a:spLocks noGrp="1"/>
          </p:cNvSpPr>
          <p:nvPr>
            <p:ph type="sldNum" sz="quarter" idx="10"/>
          </p:nvPr>
        </p:nvSpPr>
        <p:spPr/>
        <p:txBody>
          <a:bodyPr/>
          <a:lstStyle/>
          <a:p>
            <a:fld id="{B0850F94-9D77-DE4E-8F28-0B6057E8AA84}" type="slidenum">
              <a:rPr lang="en-US" smtClean="0"/>
              <a:t>40</a:t>
            </a:fld>
            <a:endParaRPr lang="en-US" dirty="0"/>
          </a:p>
        </p:txBody>
      </p:sp>
    </p:spTree>
    <p:extLst>
      <p:ext uri="{BB962C8B-B14F-4D97-AF65-F5344CB8AC3E}">
        <p14:creationId xmlns:p14="http://schemas.microsoft.com/office/powerpoint/2010/main" val="20361760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C5604-F18F-2B42-85B9-11BC69E2319A}" type="slidenum">
              <a:rPr lang="en-US" smtClean="0"/>
              <a:t>41</a:t>
            </a:fld>
            <a:endParaRPr lang="en-US"/>
          </a:p>
        </p:txBody>
      </p:sp>
    </p:spTree>
    <p:extLst>
      <p:ext uri="{BB962C8B-B14F-4D97-AF65-F5344CB8AC3E}">
        <p14:creationId xmlns:p14="http://schemas.microsoft.com/office/powerpoint/2010/main" val="37614984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C5604-F18F-2B42-85B9-11BC69E2319A}" type="slidenum">
              <a:rPr lang="en-US" smtClean="0"/>
              <a:t>42</a:t>
            </a:fld>
            <a:endParaRPr lang="en-US"/>
          </a:p>
        </p:txBody>
      </p:sp>
    </p:spTree>
    <p:extLst>
      <p:ext uri="{BB962C8B-B14F-4D97-AF65-F5344CB8AC3E}">
        <p14:creationId xmlns:p14="http://schemas.microsoft.com/office/powerpoint/2010/main" val="20346934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builds on obtaining management buy-in for upping your department’s technology. Return on investment is one of the critical elements to this discussion.</a:t>
            </a:r>
          </a:p>
        </p:txBody>
      </p:sp>
      <p:sp>
        <p:nvSpPr>
          <p:cNvPr id="4" name="Slide Number Placeholder 3"/>
          <p:cNvSpPr>
            <a:spLocks noGrp="1"/>
          </p:cNvSpPr>
          <p:nvPr>
            <p:ph type="sldNum" sz="quarter" idx="5"/>
          </p:nvPr>
        </p:nvSpPr>
        <p:spPr/>
        <p:txBody>
          <a:bodyPr/>
          <a:lstStyle/>
          <a:p>
            <a:fld id="{7ACC5604-F18F-2B42-85B9-11BC69E2319A}" type="slidenum">
              <a:rPr lang="en-US" smtClean="0"/>
              <a:t>43</a:t>
            </a:fld>
            <a:endParaRPr lang="en-US"/>
          </a:p>
        </p:txBody>
      </p:sp>
    </p:spTree>
    <p:extLst>
      <p:ext uri="{BB962C8B-B14F-4D97-AF65-F5344CB8AC3E}">
        <p14:creationId xmlns:p14="http://schemas.microsoft.com/office/powerpoint/2010/main" val="34025679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CC5604-F18F-2B42-85B9-11BC69E2319A}" type="slidenum">
              <a:rPr lang="en-US" smtClean="0"/>
              <a:t>44</a:t>
            </a:fld>
            <a:endParaRPr lang="en-US"/>
          </a:p>
        </p:txBody>
      </p:sp>
    </p:spTree>
    <p:extLst>
      <p:ext uri="{BB962C8B-B14F-4D97-AF65-F5344CB8AC3E}">
        <p14:creationId xmlns:p14="http://schemas.microsoft.com/office/powerpoint/2010/main" val="2801418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simple ability for a system to complete a task doesn’t mean it’s anything and everything you need. We all want upgrades, but the resistance to change can be strong, especially from those managing the budgets. Planning is vital for any move forward. But that doesn’t mean you have to jump from this, to this…..(schematic slide)</a:t>
            </a:r>
          </a:p>
        </p:txBody>
      </p:sp>
      <p:sp>
        <p:nvSpPr>
          <p:cNvPr id="4" name="Slide Number Placeholder 3"/>
          <p:cNvSpPr>
            <a:spLocks noGrp="1"/>
          </p:cNvSpPr>
          <p:nvPr>
            <p:ph type="sldNum" sz="quarter" idx="5"/>
          </p:nvPr>
        </p:nvSpPr>
        <p:spPr/>
        <p:txBody>
          <a:bodyPr/>
          <a:lstStyle/>
          <a:p>
            <a:fld id="{7ACC5604-F18F-2B42-85B9-11BC69E2319A}" type="slidenum">
              <a:rPr lang="en-US" smtClean="0"/>
              <a:t>5</a:t>
            </a:fld>
            <a:endParaRPr lang="en-US"/>
          </a:p>
        </p:txBody>
      </p:sp>
    </p:spTree>
    <p:extLst>
      <p:ext uri="{BB962C8B-B14F-4D97-AF65-F5344CB8AC3E}">
        <p14:creationId xmlns:p14="http://schemas.microsoft.com/office/powerpoint/2010/main" val="832185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technology looks like to a lot</a:t>
            </a:r>
            <a:r>
              <a:rPr lang="en-US" baseline="0" dirty="0"/>
              <a:t> of people. You need to strive to be more independently thinking per your organization’s specific needs. Homing in on costs drivers is key, but just as important is identifying where the inefficient/redundant/bottleneck areas area.</a:t>
            </a:r>
          </a:p>
          <a:p>
            <a:endParaRPr lang="en-US" baseline="0" dirty="0"/>
          </a:p>
        </p:txBody>
      </p:sp>
      <p:sp>
        <p:nvSpPr>
          <p:cNvPr id="4" name="Slide Number Placeholder 3"/>
          <p:cNvSpPr>
            <a:spLocks noGrp="1"/>
          </p:cNvSpPr>
          <p:nvPr>
            <p:ph type="sldNum" sz="quarter" idx="10"/>
          </p:nvPr>
        </p:nvSpPr>
        <p:spPr/>
        <p:txBody>
          <a:bodyPr/>
          <a:lstStyle/>
          <a:p>
            <a:fld id="{E4797291-1097-4FB8-816C-E257EDE33F36}" type="slidenum">
              <a:rPr lang="en-US" smtClean="0"/>
              <a:t>6</a:t>
            </a:fld>
            <a:endParaRPr lang="en-US" dirty="0"/>
          </a:p>
        </p:txBody>
      </p:sp>
    </p:spTree>
    <p:extLst>
      <p:ext uri="{BB962C8B-B14F-4D97-AF65-F5344CB8AC3E}">
        <p14:creationId xmlns:p14="http://schemas.microsoft.com/office/powerpoint/2010/main" val="31853991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Discussion on the need for technology, being proactive, and the power of investing.</a:t>
            </a:r>
          </a:p>
          <a:p>
            <a:endParaRPr lang="en-US" dirty="0"/>
          </a:p>
          <a:p>
            <a:r>
              <a:rPr lang="en-US" dirty="0"/>
              <a:t>Assessing what you need is a critical step. Start with identifying a purpose, establishing goals to drive towards that purpose, and creating specific actions to meet the goals.</a:t>
            </a:r>
          </a:p>
          <a:p>
            <a:endParaRPr lang="en-US" dirty="0"/>
          </a:p>
          <a:p>
            <a:r>
              <a:rPr lang="en-US" dirty="0"/>
              <a:t>Discuss up front challenges</a:t>
            </a:r>
          </a:p>
          <a:p>
            <a:r>
              <a:rPr lang="en-US" dirty="0"/>
              <a:t>Money</a:t>
            </a:r>
          </a:p>
          <a:p>
            <a:r>
              <a:rPr lang="en-US" dirty="0"/>
              <a:t>Management Buy-In</a:t>
            </a:r>
          </a:p>
          <a:p>
            <a:endParaRPr lang="en-US" dirty="0"/>
          </a:p>
        </p:txBody>
      </p:sp>
      <p:sp>
        <p:nvSpPr>
          <p:cNvPr id="4" name="Slide Number Placeholder 3"/>
          <p:cNvSpPr>
            <a:spLocks noGrp="1"/>
          </p:cNvSpPr>
          <p:nvPr>
            <p:ph type="sldNum" sz="quarter" idx="5"/>
          </p:nvPr>
        </p:nvSpPr>
        <p:spPr/>
        <p:txBody>
          <a:bodyPr/>
          <a:lstStyle/>
          <a:p>
            <a:fld id="{7ACC5604-F18F-2B42-85B9-11BC69E2319A}" type="slidenum">
              <a:rPr lang="en-US" smtClean="0"/>
              <a:t>7</a:t>
            </a:fld>
            <a:endParaRPr lang="en-US"/>
          </a:p>
        </p:txBody>
      </p:sp>
    </p:spTree>
    <p:extLst>
      <p:ext uri="{BB962C8B-B14F-4D97-AF65-F5344CB8AC3E}">
        <p14:creationId xmlns:p14="http://schemas.microsoft.com/office/powerpoint/2010/main" val="1105613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systems are simple, like a rolodex. Evaluating systems for technological needs starts with a needs assessment.</a:t>
            </a:r>
          </a:p>
        </p:txBody>
      </p:sp>
      <p:sp>
        <p:nvSpPr>
          <p:cNvPr id="4" name="Slide Number Placeholder 3"/>
          <p:cNvSpPr>
            <a:spLocks noGrp="1"/>
          </p:cNvSpPr>
          <p:nvPr>
            <p:ph type="sldNum" sz="quarter" idx="5"/>
          </p:nvPr>
        </p:nvSpPr>
        <p:spPr/>
        <p:txBody>
          <a:bodyPr/>
          <a:lstStyle/>
          <a:p>
            <a:fld id="{7ACC5604-F18F-2B42-85B9-11BC69E2319A}" type="slidenum">
              <a:rPr lang="en-US" smtClean="0"/>
              <a:t>8</a:t>
            </a:fld>
            <a:endParaRPr lang="en-US"/>
          </a:p>
        </p:txBody>
      </p:sp>
    </p:spTree>
    <p:extLst>
      <p:ext uri="{BB962C8B-B14F-4D97-AF65-F5344CB8AC3E}">
        <p14:creationId xmlns:p14="http://schemas.microsoft.com/office/powerpoint/2010/main" val="2427792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Establishing a need for technology shouldn’t just be to spruce up a current process, or to make it prettier. It should include solutions to fix real issues, like inefficient activities, redundant processes, or bottlenecks. The system should produce actionable changes.</a:t>
            </a:r>
          </a:p>
        </p:txBody>
      </p:sp>
      <p:sp>
        <p:nvSpPr>
          <p:cNvPr id="4" name="Slide Number Placeholder 3"/>
          <p:cNvSpPr>
            <a:spLocks noGrp="1"/>
          </p:cNvSpPr>
          <p:nvPr>
            <p:ph type="sldNum" sz="quarter" idx="5"/>
          </p:nvPr>
        </p:nvSpPr>
        <p:spPr/>
        <p:txBody>
          <a:bodyPr/>
          <a:lstStyle/>
          <a:p>
            <a:fld id="{7ACC5604-F18F-2B42-85B9-11BC69E2319A}" type="slidenum">
              <a:rPr lang="en-US" smtClean="0"/>
              <a:t>9</a:t>
            </a:fld>
            <a:endParaRPr lang="en-US"/>
          </a:p>
        </p:txBody>
      </p:sp>
    </p:spTree>
    <p:extLst>
      <p:ext uri="{BB962C8B-B14F-4D97-AF65-F5344CB8AC3E}">
        <p14:creationId xmlns:p14="http://schemas.microsoft.com/office/powerpoint/2010/main" val="9113425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01D2E8A-6822-D54B-9927-0796CE2311E5}"/>
              </a:ext>
            </a:extLst>
          </p:cNvPr>
          <p:cNvSpPr>
            <a:spLocks noGrp="1"/>
          </p:cNvSpPr>
          <p:nvPr>
            <p:ph type="title" hasCustomPrompt="1"/>
          </p:nvPr>
        </p:nvSpPr>
        <p:spPr>
          <a:xfrm>
            <a:off x="2863800" y="1516410"/>
            <a:ext cx="5475645" cy="1985211"/>
          </a:xfrm>
          <a:prstGeom prst="rect">
            <a:avLst/>
          </a:prstGeom>
        </p:spPr>
        <p:txBody>
          <a:bodyPr anchor="t" anchorCtr="0"/>
          <a:lstStyle>
            <a:lvl1pPr>
              <a:defRPr sz="4500" b="1" i="0">
                <a:solidFill>
                  <a:srgbClr val="006536"/>
                </a:solidFill>
                <a:latin typeface="Roboto Slab" pitchFamily="2" charset="0"/>
                <a:ea typeface="Roboto Slab" pitchFamily="2" charset="0"/>
              </a:defRPr>
            </a:lvl1pPr>
          </a:lstStyle>
          <a:p>
            <a:r>
              <a:rPr lang="en-US" dirty="0"/>
              <a:t>Presentation </a:t>
            </a:r>
            <a:br>
              <a:rPr lang="en-US" dirty="0"/>
            </a:br>
            <a:r>
              <a:rPr lang="en-US" dirty="0"/>
              <a:t>Title Here</a:t>
            </a:r>
          </a:p>
        </p:txBody>
      </p:sp>
      <p:sp>
        <p:nvSpPr>
          <p:cNvPr id="12" name="Text Placeholder 11">
            <a:extLst>
              <a:ext uri="{FF2B5EF4-FFF2-40B4-BE49-F238E27FC236}">
                <a16:creationId xmlns:a16="http://schemas.microsoft.com/office/drawing/2014/main" id="{9F0E2D33-1B6B-854F-AD9C-6F955B602381}"/>
              </a:ext>
            </a:extLst>
          </p:cNvPr>
          <p:cNvSpPr>
            <a:spLocks noGrp="1"/>
          </p:cNvSpPr>
          <p:nvPr>
            <p:ph type="body" sz="quarter" idx="10" hasCustomPrompt="1"/>
          </p:nvPr>
        </p:nvSpPr>
        <p:spPr>
          <a:xfrm>
            <a:off x="2864154" y="3686278"/>
            <a:ext cx="5475288" cy="406867"/>
          </a:xfrm>
          <a:prstGeom prst="rect">
            <a:avLst/>
          </a:prstGeom>
        </p:spPr>
        <p:txBody>
          <a:bodyPr/>
          <a:lstStyle>
            <a:lvl1pPr marL="0" indent="0">
              <a:buNone/>
              <a:defRPr sz="2250" b="1" i="0">
                <a:latin typeface="Myriad Pro Semibold" panose="020B0503030403020204" pitchFamily="34" charset="0"/>
              </a:defRPr>
            </a:lvl1pPr>
            <a:lvl2pPr marL="342900" indent="0">
              <a:buNone/>
              <a:defRPr sz="2250" b="1" i="0">
                <a:latin typeface="Myriad Pro Semibold" panose="020B0503030403020204" pitchFamily="34" charset="0"/>
              </a:defRPr>
            </a:lvl2pPr>
            <a:lvl3pPr marL="685800" indent="0">
              <a:buNone/>
              <a:defRPr sz="2250" b="1" i="0">
                <a:latin typeface="Myriad Pro Semibold" panose="020B0503030403020204" pitchFamily="34" charset="0"/>
              </a:defRPr>
            </a:lvl3pPr>
            <a:lvl4pPr marL="1028700" indent="0">
              <a:buNone/>
              <a:defRPr sz="2250" b="1" i="0">
                <a:latin typeface="Myriad Pro Semibold" panose="020B0503030403020204" pitchFamily="34" charset="0"/>
              </a:defRPr>
            </a:lvl4pPr>
            <a:lvl5pPr marL="1371600" indent="0">
              <a:buNone/>
              <a:defRPr sz="2250" b="1" i="0">
                <a:latin typeface="Myriad Pro Semibold" panose="020B0503030403020204" pitchFamily="34" charset="0"/>
              </a:defRPr>
            </a:lvl5pPr>
          </a:lstStyle>
          <a:p>
            <a:pPr lvl="0"/>
            <a:r>
              <a:rPr lang="en-US" dirty="0"/>
              <a:t>Presenters Name</a:t>
            </a:r>
          </a:p>
        </p:txBody>
      </p:sp>
      <p:pic>
        <p:nvPicPr>
          <p:cNvPr id="6" name="Picture 5">
            <a:extLst>
              <a:ext uri="{FF2B5EF4-FFF2-40B4-BE49-F238E27FC236}">
                <a16:creationId xmlns:a16="http://schemas.microsoft.com/office/drawing/2014/main" id="{E8E1C9EF-7217-7849-B8C5-E1660378D1B7}"/>
              </a:ext>
            </a:extLst>
          </p:cNvPr>
          <p:cNvPicPr>
            <a:picLocks noChangeAspect="1"/>
          </p:cNvPicPr>
          <p:nvPr userDrawn="1"/>
        </p:nvPicPr>
        <p:blipFill>
          <a:blip r:embed="rId2"/>
          <a:stretch>
            <a:fillRect/>
          </a:stretch>
        </p:blipFill>
        <p:spPr>
          <a:xfrm>
            <a:off x="2863800" y="1140056"/>
            <a:ext cx="1592852" cy="237417"/>
          </a:xfrm>
          <a:prstGeom prst="rect">
            <a:avLst/>
          </a:prstGeom>
        </p:spPr>
      </p:pic>
    </p:spTree>
    <p:extLst>
      <p:ext uri="{BB962C8B-B14F-4D97-AF65-F5344CB8AC3E}">
        <p14:creationId xmlns:p14="http://schemas.microsoft.com/office/powerpoint/2010/main" val="3194132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4114800"/>
            <a:ext cx="4040188" cy="628650"/>
          </a:xfrm>
        </p:spPr>
        <p:txBody>
          <a:bodyPr anchor="t"/>
          <a:lstStyle>
            <a:lvl1pPr marL="0" indent="0">
              <a:buNone/>
              <a:defRPr sz="1350" b="1">
                <a:solidFill>
                  <a:schemeClr val="accent1"/>
                </a:solidFill>
              </a:defRPr>
            </a:lvl1pPr>
            <a:lvl2pPr>
              <a:buNone/>
              <a:defRPr sz="1125" b="1"/>
            </a:lvl2pPr>
            <a:lvl3pPr>
              <a:buNone/>
              <a:defRPr sz="1013" b="1"/>
            </a:lvl3pPr>
            <a:lvl4pPr>
              <a:buNone/>
              <a:defRPr sz="900" b="1"/>
            </a:lvl4pPr>
            <a:lvl5pPr>
              <a:buNone/>
              <a:defRPr sz="9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8" y="4114800"/>
            <a:ext cx="4041775" cy="628650"/>
          </a:xfrm>
        </p:spPr>
        <p:txBody>
          <a:bodyPr anchor="t"/>
          <a:lstStyle>
            <a:lvl1pPr marL="0" indent="0">
              <a:buNone/>
              <a:defRPr sz="1350" b="1">
                <a:solidFill>
                  <a:schemeClr val="accent1"/>
                </a:solidFill>
              </a:defRPr>
            </a:lvl1pPr>
            <a:lvl2pPr>
              <a:buNone/>
              <a:defRPr sz="1125" b="1"/>
            </a:lvl2pPr>
            <a:lvl3pPr>
              <a:buNone/>
              <a:defRPr sz="1013" b="1"/>
            </a:lvl3pPr>
            <a:lvl4pPr>
              <a:buNone/>
              <a:defRPr sz="900" b="1"/>
            </a:lvl4pPr>
            <a:lvl5pPr>
              <a:buNone/>
              <a:defRPr sz="9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137685"/>
            <a:ext cx="4040188" cy="2956322"/>
          </a:xfrm>
        </p:spPr>
        <p:txBody>
          <a:bodyPr/>
          <a:lstStyle>
            <a:lvl1pPr>
              <a:defRPr sz="1350"/>
            </a:lvl1pPr>
            <a:lvl2pPr>
              <a:defRPr sz="1125"/>
            </a:lvl2pPr>
            <a:lvl3pPr>
              <a:defRPr sz="1013"/>
            </a:lvl3pPr>
            <a:lvl4pPr>
              <a:defRPr sz="900"/>
            </a:lvl4pPr>
            <a:lvl5pPr>
              <a:defRPr sz="9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8" y="1137685"/>
            <a:ext cx="4041775" cy="2956322"/>
          </a:xfrm>
        </p:spPr>
        <p:txBody>
          <a:bodyPr/>
          <a:lstStyle>
            <a:lvl1pPr>
              <a:defRPr sz="1350"/>
            </a:lvl1pPr>
            <a:lvl2pPr>
              <a:defRPr sz="1125"/>
            </a:lvl2pPr>
            <a:lvl3pPr>
              <a:defRPr sz="1013"/>
            </a:lvl3pPr>
            <a:lvl4pPr>
              <a:defRPr sz="900"/>
            </a:lvl4pPr>
            <a:lvl5pPr>
              <a:defRPr sz="9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682053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8229600" cy="857250"/>
          </a:xfrm>
        </p:spPr>
        <p:txBody>
          <a:bodyPr anchor="ctr">
            <a:normAutofit/>
          </a:bodyPr>
          <a:lstStyle>
            <a:lvl1pPr algn="ctr">
              <a:defRPr sz="2100"/>
            </a:lvl1pPr>
          </a:lstStyle>
          <a:p>
            <a:r>
              <a:rPr kumimoji="0" lang="en-US" dirty="0"/>
              <a:t>Click to edit Master title style</a:t>
            </a:r>
          </a:p>
        </p:txBody>
      </p:sp>
    </p:spTree>
    <p:extLst>
      <p:ext uri="{BB962C8B-B14F-4D97-AF65-F5344CB8AC3E}">
        <p14:creationId xmlns:p14="http://schemas.microsoft.com/office/powerpoint/2010/main" val="9289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6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70A7A8-B95B-3545-8F60-C44F83C7B4BB}"/>
              </a:ext>
            </a:extLst>
          </p:cNvPr>
          <p:cNvSpPr>
            <a:spLocks noGrp="1"/>
          </p:cNvSpPr>
          <p:nvPr>
            <p:ph type="title" hasCustomPrompt="1"/>
          </p:nvPr>
        </p:nvSpPr>
        <p:spPr>
          <a:xfrm>
            <a:off x="1485124" y="176993"/>
            <a:ext cx="6641881" cy="556709"/>
          </a:xfrm>
          <a:prstGeom prst="rect">
            <a:avLst/>
          </a:prstGeom>
        </p:spPr>
        <p:txBody>
          <a:bodyPr/>
          <a:lstStyle>
            <a:lvl1pPr>
              <a:defRPr sz="2700" b="1" i="0">
                <a:solidFill>
                  <a:srgbClr val="3FA59A"/>
                </a:solidFill>
                <a:latin typeface="Roboto Slab" pitchFamily="2" charset="0"/>
                <a:ea typeface="Roboto Slab" pitchFamily="2" charset="0"/>
              </a:defRPr>
            </a:lvl1pPr>
          </a:lstStyle>
          <a:p>
            <a:r>
              <a:rPr lang="en-US" dirty="0"/>
              <a:t>Slide Title</a:t>
            </a:r>
          </a:p>
        </p:txBody>
      </p:sp>
      <p:sp>
        <p:nvSpPr>
          <p:cNvPr id="5" name="Text Placeholder 4">
            <a:extLst>
              <a:ext uri="{FF2B5EF4-FFF2-40B4-BE49-F238E27FC236}">
                <a16:creationId xmlns:a16="http://schemas.microsoft.com/office/drawing/2014/main" id="{D5217B1D-0422-104E-8055-86C1C7A9CF3F}"/>
              </a:ext>
            </a:extLst>
          </p:cNvPr>
          <p:cNvSpPr>
            <a:spLocks noGrp="1"/>
          </p:cNvSpPr>
          <p:nvPr>
            <p:ph type="body" sz="quarter" idx="10"/>
          </p:nvPr>
        </p:nvSpPr>
        <p:spPr>
          <a:xfrm>
            <a:off x="1485217" y="1111169"/>
            <a:ext cx="6641788" cy="3340909"/>
          </a:xfrm>
          <a:prstGeom prst="rect">
            <a:avLst/>
          </a:prstGeom>
        </p:spPr>
        <p:txBody>
          <a:bodyPr/>
          <a:lstStyle>
            <a:lvl1pPr>
              <a:buClr>
                <a:srgbClr val="3FA59A"/>
              </a:buClr>
              <a:defRPr b="0" i="0">
                <a:latin typeface="Myriad Pro" panose="020B0503030403020204" pitchFamily="34" charset="0"/>
              </a:defRPr>
            </a:lvl1pPr>
            <a:lvl2pPr>
              <a:buClr>
                <a:srgbClr val="3FA59A"/>
              </a:buClr>
              <a:defRPr b="0" i="0">
                <a:latin typeface="Myriad Pro" panose="020B0503030403020204" pitchFamily="34" charset="0"/>
              </a:defRPr>
            </a:lvl2pPr>
            <a:lvl3pPr>
              <a:buClr>
                <a:srgbClr val="3FA59A"/>
              </a:buClr>
              <a:defRPr b="0" i="0">
                <a:latin typeface="Myriad Pro" panose="020B0503030403020204" pitchFamily="34" charset="0"/>
              </a:defRPr>
            </a:lvl3pPr>
            <a:lvl4pPr>
              <a:buClr>
                <a:srgbClr val="3FA59A"/>
              </a:buClr>
              <a:defRPr b="0" i="0">
                <a:latin typeface="Myriad Pro" panose="020B0503030403020204" pitchFamily="34" charset="0"/>
              </a:defRPr>
            </a:lvl4pPr>
            <a:lvl5pPr>
              <a:buClr>
                <a:srgbClr val="3FA59A"/>
              </a:buClr>
              <a:defRPr b="0" i="0">
                <a:latin typeface="Myriad Pro" panose="020B05030304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5CC3256B-1953-574F-99BF-91DB6EF6A47C}"/>
              </a:ext>
            </a:extLst>
          </p:cNvPr>
          <p:cNvSpPr>
            <a:spLocks noGrp="1"/>
          </p:cNvSpPr>
          <p:nvPr>
            <p:ph type="sldNum" sz="quarter" idx="4"/>
          </p:nvPr>
        </p:nvSpPr>
        <p:spPr>
          <a:xfrm>
            <a:off x="3543300" y="4666198"/>
            <a:ext cx="2057400" cy="192530"/>
          </a:xfrm>
          <a:prstGeom prst="rect">
            <a:avLst/>
          </a:prstGeom>
        </p:spPr>
        <p:txBody>
          <a:bodyPr vert="horz" lIns="91440" tIns="45720" rIns="91440" bIns="45720" rtlCol="0" anchor="ctr"/>
          <a:lstStyle>
            <a:lvl1pPr algn="ctr">
              <a:defRPr sz="900" b="1" i="0">
                <a:solidFill>
                  <a:srgbClr val="3FA59A"/>
                </a:solidFill>
                <a:latin typeface="Myriad Pro Semibold" panose="020B0503030403020204" pitchFamily="34" charset="0"/>
                <a:ea typeface="Roboto Slab" pitchFamily="2" charset="0"/>
              </a:defRPr>
            </a:lvl1pPr>
          </a:lstStyle>
          <a:p>
            <a:fld id="{AC2BBF5C-F99E-D345-8BF5-120D837414FF}" type="slidenum">
              <a:rPr lang="en-US" smtClean="0"/>
              <a:pPr/>
              <a:t>‹#›</a:t>
            </a:fld>
            <a:endParaRPr lang="en-US" dirty="0"/>
          </a:p>
        </p:txBody>
      </p:sp>
      <p:pic>
        <p:nvPicPr>
          <p:cNvPr id="6" name="Picture 5">
            <a:extLst>
              <a:ext uri="{FF2B5EF4-FFF2-40B4-BE49-F238E27FC236}">
                <a16:creationId xmlns:a16="http://schemas.microsoft.com/office/drawing/2014/main" id="{6DA616E4-3F78-EE46-A977-B38E975D2C1D}"/>
              </a:ext>
            </a:extLst>
          </p:cNvPr>
          <p:cNvPicPr>
            <a:picLocks noChangeAspect="1"/>
          </p:cNvPicPr>
          <p:nvPr userDrawn="1"/>
        </p:nvPicPr>
        <p:blipFill>
          <a:blip r:embed="rId2"/>
          <a:stretch>
            <a:fillRect/>
          </a:stretch>
        </p:blipFill>
        <p:spPr>
          <a:xfrm>
            <a:off x="6534153" y="4643754"/>
            <a:ext cx="1592852" cy="237417"/>
          </a:xfrm>
          <a:prstGeom prst="rect">
            <a:avLst/>
          </a:prstGeom>
        </p:spPr>
      </p:pic>
    </p:spTree>
    <p:extLst>
      <p:ext uri="{BB962C8B-B14F-4D97-AF65-F5344CB8AC3E}">
        <p14:creationId xmlns:p14="http://schemas.microsoft.com/office/powerpoint/2010/main" val="1484681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70A7A8-B95B-3545-8F60-C44F83C7B4BB}"/>
              </a:ext>
            </a:extLst>
          </p:cNvPr>
          <p:cNvSpPr>
            <a:spLocks noGrp="1"/>
          </p:cNvSpPr>
          <p:nvPr>
            <p:ph type="title" hasCustomPrompt="1"/>
          </p:nvPr>
        </p:nvSpPr>
        <p:spPr>
          <a:xfrm>
            <a:off x="1485124" y="176993"/>
            <a:ext cx="6641881" cy="556709"/>
          </a:xfrm>
          <a:prstGeom prst="rect">
            <a:avLst/>
          </a:prstGeom>
        </p:spPr>
        <p:txBody>
          <a:bodyPr/>
          <a:lstStyle>
            <a:lvl1pPr>
              <a:defRPr sz="2700" b="1" i="0">
                <a:solidFill>
                  <a:srgbClr val="3FA59A"/>
                </a:solidFill>
                <a:latin typeface="Roboto Slab" pitchFamily="2" charset="0"/>
                <a:ea typeface="Roboto Slab" pitchFamily="2" charset="0"/>
              </a:defRPr>
            </a:lvl1pPr>
          </a:lstStyle>
          <a:p>
            <a:r>
              <a:rPr lang="en-US" dirty="0"/>
              <a:t>Slide Title</a:t>
            </a:r>
          </a:p>
        </p:txBody>
      </p:sp>
      <p:sp>
        <p:nvSpPr>
          <p:cNvPr id="5" name="Text Placeholder 4">
            <a:extLst>
              <a:ext uri="{FF2B5EF4-FFF2-40B4-BE49-F238E27FC236}">
                <a16:creationId xmlns:a16="http://schemas.microsoft.com/office/drawing/2014/main" id="{D5217B1D-0422-104E-8055-86C1C7A9CF3F}"/>
              </a:ext>
            </a:extLst>
          </p:cNvPr>
          <p:cNvSpPr>
            <a:spLocks noGrp="1"/>
          </p:cNvSpPr>
          <p:nvPr>
            <p:ph type="body" sz="quarter" idx="10"/>
          </p:nvPr>
        </p:nvSpPr>
        <p:spPr>
          <a:xfrm>
            <a:off x="1485217" y="1111169"/>
            <a:ext cx="3229190" cy="3340909"/>
          </a:xfrm>
          <a:prstGeom prst="rect">
            <a:avLst/>
          </a:prstGeom>
        </p:spPr>
        <p:txBody>
          <a:bodyPr/>
          <a:lstStyle>
            <a:lvl1pPr>
              <a:buClr>
                <a:srgbClr val="3FA59A"/>
              </a:buClr>
              <a:defRPr b="0" i="0">
                <a:latin typeface="Myriad Pro" panose="020B0503030403020204" pitchFamily="34" charset="0"/>
              </a:defRPr>
            </a:lvl1pPr>
            <a:lvl2pPr>
              <a:buClr>
                <a:srgbClr val="3FA59A"/>
              </a:buClr>
              <a:defRPr b="0" i="0">
                <a:latin typeface="Myriad Pro" panose="020B0503030403020204" pitchFamily="34" charset="0"/>
              </a:defRPr>
            </a:lvl2pPr>
            <a:lvl3pPr>
              <a:buClr>
                <a:srgbClr val="3FA59A"/>
              </a:buClr>
              <a:defRPr b="0" i="0">
                <a:latin typeface="Myriad Pro" panose="020B0503030403020204" pitchFamily="34" charset="0"/>
              </a:defRPr>
            </a:lvl3pPr>
            <a:lvl4pPr>
              <a:buClr>
                <a:srgbClr val="3FA59A"/>
              </a:buClr>
              <a:defRPr b="0" i="0">
                <a:latin typeface="Myriad Pro" panose="020B0503030403020204" pitchFamily="34" charset="0"/>
              </a:defRPr>
            </a:lvl4pPr>
            <a:lvl5pPr>
              <a:buClr>
                <a:srgbClr val="3FA59A"/>
              </a:buClr>
              <a:defRPr b="0" i="0">
                <a:latin typeface="Myriad Pro" panose="020B05030304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a:extLst>
              <a:ext uri="{FF2B5EF4-FFF2-40B4-BE49-F238E27FC236}">
                <a16:creationId xmlns:a16="http://schemas.microsoft.com/office/drawing/2014/main" id="{5CC3256B-1953-574F-99BF-91DB6EF6A47C}"/>
              </a:ext>
            </a:extLst>
          </p:cNvPr>
          <p:cNvSpPr>
            <a:spLocks noGrp="1"/>
          </p:cNvSpPr>
          <p:nvPr>
            <p:ph type="sldNum" sz="quarter" idx="4"/>
          </p:nvPr>
        </p:nvSpPr>
        <p:spPr>
          <a:xfrm>
            <a:off x="3543300" y="4666198"/>
            <a:ext cx="2057400" cy="192530"/>
          </a:xfrm>
          <a:prstGeom prst="rect">
            <a:avLst/>
          </a:prstGeom>
        </p:spPr>
        <p:txBody>
          <a:bodyPr vert="horz" lIns="91440" tIns="45720" rIns="91440" bIns="45720" rtlCol="0" anchor="ctr"/>
          <a:lstStyle>
            <a:lvl1pPr algn="ctr">
              <a:defRPr sz="900" b="1" i="0">
                <a:solidFill>
                  <a:srgbClr val="3FA59A"/>
                </a:solidFill>
                <a:latin typeface="Myriad Pro Semibold" panose="020B0503030403020204" pitchFamily="34" charset="0"/>
                <a:ea typeface="Roboto Slab" pitchFamily="2" charset="0"/>
              </a:defRPr>
            </a:lvl1pPr>
          </a:lstStyle>
          <a:p>
            <a:fld id="{AC2BBF5C-F99E-D345-8BF5-120D837414FF}" type="slidenum">
              <a:rPr lang="en-US" smtClean="0"/>
              <a:pPr/>
              <a:t>‹#›</a:t>
            </a:fld>
            <a:endParaRPr lang="en-US" dirty="0"/>
          </a:p>
        </p:txBody>
      </p:sp>
      <p:pic>
        <p:nvPicPr>
          <p:cNvPr id="6" name="Picture 5">
            <a:extLst>
              <a:ext uri="{FF2B5EF4-FFF2-40B4-BE49-F238E27FC236}">
                <a16:creationId xmlns:a16="http://schemas.microsoft.com/office/drawing/2014/main" id="{6DA616E4-3F78-EE46-A977-B38E975D2C1D}"/>
              </a:ext>
            </a:extLst>
          </p:cNvPr>
          <p:cNvPicPr>
            <a:picLocks noChangeAspect="1"/>
          </p:cNvPicPr>
          <p:nvPr userDrawn="1"/>
        </p:nvPicPr>
        <p:blipFill>
          <a:blip r:embed="rId2"/>
          <a:stretch>
            <a:fillRect/>
          </a:stretch>
        </p:blipFill>
        <p:spPr>
          <a:xfrm>
            <a:off x="6534153" y="4643754"/>
            <a:ext cx="1592852" cy="237417"/>
          </a:xfrm>
          <a:prstGeom prst="rect">
            <a:avLst/>
          </a:prstGeom>
        </p:spPr>
      </p:pic>
      <p:sp>
        <p:nvSpPr>
          <p:cNvPr id="10" name="Text Placeholder 4">
            <a:extLst>
              <a:ext uri="{FF2B5EF4-FFF2-40B4-BE49-F238E27FC236}">
                <a16:creationId xmlns:a16="http://schemas.microsoft.com/office/drawing/2014/main" id="{F5E85315-067C-9A42-B3E4-63220CFBF43F}"/>
              </a:ext>
            </a:extLst>
          </p:cNvPr>
          <p:cNvSpPr>
            <a:spLocks noGrp="1"/>
          </p:cNvSpPr>
          <p:nvPr>
            <p:ph type="body" sz="quarter" idx="11"/>
          </p:nvPr>
        </p:nvSpPr>
        <p:spPr>
          <a:xfrm>
            <a:off x="4897815" y="1111169"/>
            <a:ext cx="3229190" cy="3340909"/>
          </a:xfrm>
          <a:prstGeom prst="rect">
            <a:avLst/>
          </a:prstGeom>
        </p:spPr>
        <p:txBody>
          <a:bodyPr/>
          <a:lstStyle>
            <a:lvl1pPr>
              <a:buClr>
                <a:srgbClr val="3FA59A"/>
              </a:buClr>
              <a:defRPr b="0" i="0">
                <a:latin typeface="Myriad Pro" panose="020B0503030403020204" pitchFamily="34" charset="0"/>
              </a:defRPr>
            </a:lvl1pPr>
            <a:lvl2pPr>
              <a:buClr>
                <a:srgbClr val="3FA59A"/>
              </a:buClr>
              <a:defRPr b="0" i="0">
                <a:latin typeface="Myriad Pro" panose="020B0503030403020204" pitchFamily="34" charset="0"/>
              </a:defRPr>
            </a:lvl2pPr>
            <a:lvl3pPr>
              <a:buClr>
                <a:srgbClr val="3FA59A"/>
              </a:buClr>
              <a:defRPr b="0" i="0">
                <a:latin typeface="Myriad Pro" panose="020B0503030403020204" pitchFamily="34" charset="0"/>
              </a:defRPr>
            </a:lvl3pPr>
            <a:lvl4pPr>
              <a:buClr>
                <a:srgbClr val="3FA59A"/>
              </a:buClr>
              <a:defRPr b="0" i="0">
                <a:latin typeface="Myriad Pro" panose="020B0503030403020204" pitchFamily="34" charset="0"/>
              </a:defRPr>
            </a:lvl4pPr>
            <a:lvl5pPr>
              <a:buClr>
                <a:srgbClr val="3FA59A"/>
              </a:buClr>
              <a:defRPr b="0" i="0">
                <a:latin typeface="Myriad Pro" panose="020B0503030403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7786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B7B58-FFAE-48C0-BD9F-7B08F7F70E7A}" type="datetimeFigureOut">
              <a:rPr lang="en-US" smtClean="0"/>
              <a:t>5/20/2020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93E10E9-8FB0-4300-8FA2-638FFC37567F}" type="slidenum">
              <a:rPr lang="en-US" smtClean="0"/>
              <a:t>‹#›</a:t>
            </a:fld>
            <a:endParaRPr lang="en-US" dirty="0"/>
          </a:p>
        </p:txBody>
      </p:sp>
    </p:spTree>
    <p:extLst>
      <p:ext uri="{BB962C8B-B14F-4D97-AF65-F5344CB8AC3E}">
        <p14:creationId xmlns:p14="http://schemas.microsoft.com/office/powerpoint/2010/main" val="768952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2_1.6 Title Text - Dar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88720"/>
            <a:ext cx="8230914" cy="3628862"/>
          </a:xfrm>
        </p:spPr>
        <p:txBody>
          <a:bodyPr>
            <a:normAutofit/>
          </a:bodyPr>
          <a:lstStyle>
            <a:lvl1pPr marL="0" indent="0">
              <a:buSzPct val="100000"/>
              <a:buFontTx/>
              <a:buNone/>
              <a:defRPr sz="1800">
                <a:solidFill>
                  <a:schemeClr val="bg1"/>
                </a:solidFill>
                <a:latin typeface="Calibri"/>
                <a:cs typeface="Calibri"/>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p:txBody>
      </p:sp>
      <p:sp>
        <p:nvSpPr>
          <p:cNvPr id="14" name="Oval 13"/>
          <p:cNvSpPr/>
          <p:nvPr userDrawn="1"/>
        </p:nvSpPr>
        <p:spPr bwMode="auto">
          <a:xfrm>
            <a:off x="8688114" y="4734882"/>
            <a:ext cx="297908" cy="297908"/>
          </a:xfrm>
          <a:prstGeom prst="ellipse">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ＭＳ Ｐゴシック" pitchFamily="108" charset="-128"/>
            </a:endParaRPr>
          </a:p>
        </p:txBody>
      </p:sp>
      <p:sp>
        <p:nvSpPr>
          <p:cNvPr id="15" name="TextBox 14"/>
          <p:cNvSpPr txBox="1"/>
          <p:nvPr userDrawn="1"/>
        </p:nvSpPr>
        <p:spPr>
          <a:xfrm>
            <a:off x="8373337" y="4817582"/>
            <a:ext cx="927463" cy="123111"/>
          </a:xfrm>
          <a:prstGeom prst="rect">
            <a:avLst/>
          </a:prstGeom>
          <a:noFill/>
        </p:spPr>
        <p:txBody>
          <a:bodyPr wrap="square" lIns="0" tIns="0" rIns="0" bIns="0" rtlCol="0" anchor="b">
            <a:spAutoFit/>
          </a:bodyPr>
          <a:lstStyle/>
          <a:p>
            <a:pPr algn="ctr"/>
            <a:fld id="{BC0FA351-5A70-4EC9-BE2D-E8D941B01E50}" type="slidenum">
              <a:rPr kumimoji="0" lang="en-US" sz="800" b="0" i="0" u="none" strike="noStrike" kern="1200" cap="none" spc="0" normalizeH="0" baseline="0" noProof="0" smtClean="0">
                <a:ln>
                  <a:noFill/>
                </a:ln>
                <a:solidFill>
                  <a:schemeClr val="tx1"/>
                </a:solidFill>
                <a:effectLst/>
                <a:uLnTx/>
                <a:uFillTx/>
                <a:latin typeface="Calibri"/>
                <a:ea typeface="ＭＳ Ｐゴシック" pitchFamily="108" charset="-128"/>
                <a:cs typeface="Calibri"/>
              </a:rPr>
              <a:pPr algn="ctr"/>
              <a:t>‹#›</a:t>
            </a:fld>
            <a:endParaRPr lang="en-US" sz="800" dirty="0">
              <a:solidFill>
                <a:schemeClr val="tx1"/>
              </a:solidFill>
              <a:latin typeface="Calibri"/>
              <a:cs typeface="Calibri"/>
            </a:endParaRPr>
          </a:p>
        </p:txBody>
      </p:sp>
      <p:sp>
        <p:nvSpPr>
          <p:cNvPr id="9" name="Title 1"/>
          <p:cNvSpPr>
            <a:spLocks noGrp="1"/>
          </p:cNvSpPr>
          <p:nvPr>
            <p:ph type="title" hasCustomPrompt="1"/>
          </p:nvPr>
        </p:nvSpPr>
        <p:spPr>
          <a:xfrm>
            <a:off x="457200" y="210312"/>
            <a:ext cx="8198587" cy="365760"/>
          </a:xfrm>
        </p:spPr>
        <p:txBody>
          <a:bodyPr wrap="none" bIns="45720" anchor="ctr">
            <a:noAutofit/>
          </a:bodyPr>
          <a:lstStyle>
            <a:lvl1pPr>
              <a:defRPr sz="2400" b="0" i="0" spc="-50" baseline="0">
                <a:solidFill>
                  <a:schemeClr val="bg1"/>
                </a:solidFill>
              </a:defRPr>
            </a:lvl1pPr>
          </a:lstStyle>
          <a:p>
            <a:r>
              <a:rPr lang="en-US" dirty="0"/>
              <a:t>CLICK-HEADLINE UPPER CASE 1 LINE</a:t>
            </a:r>
          </a:p>
        </p:txBody>
      </p:sp>
      <p:sp>
        <p:nvSpPr>
          <p:cNvPr id="16" name="Text Placeholder 5"/>
          <p:cNvSpPr>
            <a:spLocks noGrp="1"/>
          </p:cNvSpPr>
          <p:nvPr>
            <p:ph type="body" sz="quarter" idx="15" hasCustomPrompt="1"/>
          </p:nvPr>
        </p:nvSpPr>
        <p:spPr>
          <a:xfrm>
            <a:off x="457200" y="557784"/>
            <a:ext cx="8198586" cy="365760"/>
          </a:xfrm>
        </p:spPr>
        <p:txBody>
          <a:bodyPr bIns="0" anchor="t"/>
          <a:lstStyle>
            <a:lvl1pPr>
              <a:buNone/>
              <a:defRPr sz="1400" b="0" i="0" baseline="0">
                <a:solidFill>
                  <a:schemeClr val="accent2"/>
                </a:solidFill>
                <a:latin typeface="Cambria" charset="0"/>
                <a:ea typeface="Cambria" charset="0"/>
                <a:cs typeface="Cambria" charset="0"/>
              </a:defRPr>
            </a:lvl1pPr>
          </a:lstStyle>
          <a:p>
            <a:pPr lvl="0"/>
            <a:r>
              <a:rPr lang="en-US" dirty="0"/>
              <a:t>Secondary description here in sentence case – keep to 1 line</a:t>
            </a:r>
          </a:p>
        </p:txBody>
      </p:sp>
      <p:sp>
        <p:nvSpPr>
          <p:cNvPr id="10" name="Isosceles Triangle 4"/>
          <p:cNvSpPr/>
          <p:nvPr userDrawn="1"/>
        </p:nvSpPr>
        <p:spPr>
          <a:xfrm rot="5400000">
            <a:off x="-33545" y="222085"/>
            <a:ext cx="369188" cy="307502"/>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62" tIns="34281" rIns="68562" bIns="34281" rtlCol="0" anchor="ctr"/>
          <a:lstStyle/>
          <a:p>
            <a:pPr algn="ctr"/>
            <a:endParaRPr lang="en-US" dirty="0"/>
          </a:p>
        </p:txBody>
      </p:sp>
    </p:spTree>
    <p:extLst>
      <p:ext uri="{BB962C8B-B14F-4D97-AF65-F5344CB8AC3E}">
        <p14:creationId xmlns:p14="http://schemas.microsoft.com/office/powerpoint/2010/main" val="587635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AB49B90-621F-481E-B016-EC7B44085EA8}" type="datetimeFigureOut">
              <a:rPr lang="en-US" smtClean="0"/>
              <a:t>5/20/2020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E56116C-A269-45C1-A1CC-1D27DF2D9716}" type="slidenum">
              <a:rPr lang="en-US" smtClean="0"/>
              <a:t>‹#›</a:t>
            </a:fld>
            <a:endParaRPr lang="en-US" dirty="0"/>
          </a:p>
        </p:txBody>
      </p:sp>
    </p:spTree>
    <p:extLst>
      <p:ext uri="{BB962C8B-B14F-4D97-AF65-F5344CB8AC3E}">
        <p14:creationId xmlns:p14="http://schemas.microsoft.com/office/powerpoint/2010/main" val="1528033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B49B90-621F-481E-B016-EC7B44085EA8}" type="datetimeFigureOut">
              <a:rPr lang="en-US" smtClean="0"/>
              <a:t>5/20/2020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E56116C-A269-45C1-A1CC-1D27DF2D9716}" type="slidenum">
              <a:rPr lang="en-US" smtClean="0"/>
              <a:t>‹#›</a:t>
            </a:fld>
            <a:endParaRPr lang="en-US" dirty="0"/>
          </a:p>
        </p:txBody>
      </p:sp>
    </p:spTree>
    <p:extLst>
      <p:ext uri="{BB962C8B-B14F-4D97-AF65-F5344CB8AC3E}">
        <p14:creationId xmlns:p14="http://schemas.microsoft.com/office/powerpoint/2010/main" val="2301976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5" name="Isosceles Triangle 4"/>
          <p:cNvSpPr/>
          <p:nvPr userDrawn="1"/>
        </p:nvSpPr>
        <p:spPr>
          <a:xfrm rot="5400000">
            <a:off x="-422399" y="444686"/>
            <a:ext cx="5056171" cy="4211374"/>
          </a:xfrm>
          <a:prstGeom prst="triangle">
            <a:avLst/>
          </a:pr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192881" eaLnBrk="1" fontAlgn="auto" hangingPunct="1">
              <a:spcBef>
                <a:spcPts val="0"/>
              </a:spcBef>
              <a:spcAft>
                <a:spcPts val="0"/>
              </a:spcAft>
            </a:pPr>
            <a:endParaRPr lang="en-US" sz="760" dirty="0">
              <a:solidFill>
                <a:prstClr val="white"/>
              </a:solidFill>
            </a:endParaRPr>
          </a:p>
        </p:txBody>
      </p:sp>
      <p:pic>
        <p:nvPicPr>
          <p:cNvPr id="2" name="Picture 1" descr="Ventiv-PantoneSpot-aiCS3-white logo.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027937" y="381541"/>
            <a:ext cx="1800173" cy="414926"/>
          </a:xfrm>
          <a:prstGeom prst="rect">
            <a:avLst/>
          </a:prstGeom>
        </p:spPr>
      </p:pic>
      <p:sp>
        <p:nvSpPr>
          <p:cNvPr id="4098" name="Rectangle 2"/>
          <p:cNvSpPr>
            <a:spLocks noGrp="1" noChangeArrowheads="1"/>
          </p:cNvSpPr>
          <p:nvPr>
            <p:ph type="ctrTitle"/>
          </p:nvPr>
        </p:nvSpPr>
        <p:spPr>
          <a:xfrm>
            <a:off x="97767" y="2131695"/>
            <a:ext cx="3269145" cy="616744"/>
          </a:xfrm>
          <a:prstGeom prst="rect">
            <a:avLst/>
          </a:prstGeom>
        </p:spPr>
        <p:txBody>
          <a:bodyPr lIns="91440" rIns="91440" anchor="ctr"/>
          <a:lstStyle>
            <a:lvl1pPr algn="l">
              <a:lnSpc>
                <a:spcPct val="70000"/>
              </a:lnSpc>
              <a:defRPr sz="1350" b="0" cap="none" normalizeH="0">
                <a:solidFill>
                  <a:schemeClr val="bg1"/>
                </a:solidFill>
              </a:defRPr>
            </a:lvl1pPr>
          </a:lstStyle>
          <a:p>
            <a:r>
              <a:rPr lang="en-US" dirty="0"/>
              <a:t>Click to edit Master title style</a:t>
            </a:r>
          </a:p>
        </p:txBody>
      </p:sp>
      <p:sp>
        <p:nvSpPr>
          <p:cNvPr id="4099" name="Rectangle 3"/>
          <p:cNvSpPr>
            <a:spLocks noGrp="1" noChangeArrowheads="1"/>
          </p:cNvSpPr>
          <p:nvPr>
            <p:ph type="subTitle" idx="1"/>
          </p:nvPr>
        </p:nvSpPr>
        <p:spPr>
          <a:xfrm>
            <a:off x="97757" y="2833202"/>
            <a:ext cx="2623903" cy="359005"/>
          </a:xfrm>
          <a:prstGeom prst="rect">
            <a:avLst/>
          </a:prstGeom>
        </p:spPr>
        <p:txBody>
          <a:bodyPr anchor="t">
            <a:noAutofit/>
          </a:bodyPr>
          <a:lstStyle>
            <a:lvl1pPr marL="0" indent="0" algn="l">
              <a:lnSpc>
                <a:spcPct val="80000"/>
              </a:lnSpc>
              <a:buFont typeface="Wingdings" pitchFamily="2" charset="2"/>
              <a:buNone/>
              <a:defRPr sz="1050">
                <a:solidFill>
                  <a:srgbClr val="658D1B"/>
                </a:solidFill>
                <a:latin typeface="+mn-lt"/>
                <a:cs typeface="Cambria"/>
              </a:defRPr>
            </a:lvl1pPr>
          </a:lstStyle>
          <a:p>
            <a:r>
              <a:rPr lang="en-US" dirty="0"/>
              <a:t>Click to edit Master subtitle style</a:t>
            </a:r>
          </a:p>
        </p:txBody>
      </p:sp>
      <p:sp>
        <p:nvSpPr>
          <p:cNvPr id="10" name="Text Placeholder 9"/>
          <p:cNvSpPr>
            <a:spLocks noGrp="1"/>
          </p:cNvSpPr>
          <p:nvPr>
            <p:ph type="body" sz="quarter" idx="12" hasCustomPrompt="1"/>
          </p:nvPr>
        </p:nvSpPr>
        <p:spPr>
          <a:xfrm>
            <a:off x="5035553" y="4201659"/>
            <a:ext cx="3756025" cy="701675"/>
          </a:xfrm>
          <a:prstGeom prst="rect">
            <a:avLst/>
          </a:prstGeom>
        </p:spPr>
        <p:txBody>
          <a:bodyPr anchor="b">
            <a:normAutofit/>
          </a:bodyPr>
          <a:lstStyle>
            <a:lvl1pPr marL="0" indent="0" algn="r">
              <a:lnSpc>
                <a:spcPct val="80000"/>
              </a:lnSpc>
              <a:buFontTx/>
              <a:buNone/>
              <a:defRPr sz="900">
                <a:solidFill>
                  <a:srgbClr val="FFFFFF"/>
                </a:solidFill>
              </a:defRPr>
            </a:lvl1pPr>
            <a:lvl2pPr marL="121221" indent="0" algn="r">
              <a:lnSpc>
                <a:spcPct val="80000"/>
              </a:lnSpc>
              <a:buFontTx/>
              <a:buNone/>
              <a:defRPr sz="900">
                <a:solidFill>
                  <a:srgbClr val="FFFFFF"/>
                </a:solidFill>
              </a:defRPr>
            </a:lvl2pPr>
            <a:lvl3pPr marL="264542" indent="0" algn="r">
              <a:lnSpc>
                <a:spcPct val="80000"/>
              </a:lnSpc>
              <a:buNone/>
              <a:defRPr sz="506">
                <a:solidFill>
                  <a:srgbClr val="FFFFFF"/>
                </a:solidFill>
              </a:defRPr>
            </a:lvl3pPr>
            <a:lvl4pPr algn="r">
              <a:lnSpc>
                <a:spcPct val="80000"/>
              </a:lnSpc>
              <a:defRPr sz="506">
                <a:solidFill>
                  <a:srgbClr val="FFFFFF"/>
                </a:solidFill>
              </a:defRPr>
            </a:lvl4pPr>
            <a:lvl5pPr algn="r">
              <a:lnSpc>
                <a:spcPct val="80000"/>
              </a:lnSpc>
              <a:defRPr sz="506">
                <a:solidFill>
                  <a:srgbClr val="FFFFFF"/>
                </a:solidFill>
              </a:defRPr>
            </a:lvl5pPr>
          </a:lstStyle>
          <a:p>
            <a:pPr lvl="0"/>
            <a:r>
              <a:rPr lang="en-US" dirty="0"/>
              <a:t>Click to edit Presenters Name</a:t>
            </a:r>
          </a:p>
          <a:p>
            <a:pPr lvl="1"/>
            <a:r>
              <a:rPr lang="en-US" dirty="0"/>
              <a:t>Second level  of text</a:t>
            </a:r>
          </a:p>
        </p:txBody>
      </p:sp>
      <p:sp>
        <p:nvSpPr>
          <p:cNvPr id="3" name="Rectangle 2"/>
          <p:cNvSpPr/>
          <p:nvPr userDrawn="1"/>
        </p:nvSpPr>
        <p:spPr>
          <a:xfrm>
            <a:off x="0" y="0"/>
            <a:ext cx="9144000" cy="5143500"/>
          </a:xfrm>
          <a:prstGeom prst="rect">
            <a:avLst/>
          </a:prstGeom>
          <a:solidFill>
            <a:srgbClr val="658D1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350" dirty="0">
              <a:solidFill>
                <a:srgbClr val="FFFFFF"/>
              </a:solidFill>
            </a:endParaRPr>
          </a:p>
        </p:txBody>
      </p:sp>
    </p:spTree>
    <p:extLst>
      <p:ext uri="{BB962C8B-B14F-4D97-AF65-F5344CB8AC3E}">
        <p14:creationId xmlns:p14="http://schemas.microsoft.com/office/powerpoint/2010/main" val="487412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normAutofit/>
          </a:bodyPr>
          <a:lstStyle>
            <a:lvl1pPr algn="ctr">
              <a:defRPr sz="2100"/>
            </a:lvl1pPr>
          </a:lstStyle>
          <a:p>
            <a:r>
              <a:rPr kumimoji="0" lang="en-US" dirty="0"/>
              <a:t>Click to edit Master title style</a:t>
            </a:r>
          </a:p>
        </p:txBody>
      </p:sp>
      <p:sp>
        <p:nvSpPr>
          <p:cNvPr id="3" name="Content Placeholder 2"/>
          <p:cNvSpPr>
            <a:spLocks noGrp="1"/>
          </p:cNvSpPr>
          <p:nvPr>
            <p:ph idx="1"/>
          </p:nvPr>
        </p:nvSpPr>
        <p:spPr>
          <a:xfrm>
            <a:off x="457200" y="1200151"/>
            <a:ext cx="8229600" cy="339447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142627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dirty="0"/>
              <a:t>5/20/2020</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656019865"/>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701" r:id="rId6"/>
    <p:sldLayoutId id="2147483702" r:id="rId7"/>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205979"/>
            <a:ext cx="8229600" cy="857250"/>
          </a:xfrm>
          <a:prstGeom prst="rect">
            <a:avLst/>
          </a:prstGeom>
        </p:spPr>
        <p:txBody>
          <a:bodyPr vert="horz" lIns="45720" rIns="45720" anchor="ctr">
            <a:normAutofit/>
          </a:bodyPr>
          <a:lstStyle/>
          <a:p>
            <a:r>
              <a:rPr kumimoji="0" lang="en-US" dirty="0"/>
              <a:t>Click to edit Master title style</a:t>
            </a:r>
          </a:p>
        </p:txBody>
      </p:sp>
      <p:sp>
        <p:nvSpPr>
          <p:cNvPr id="30" name="Text Placeholder 29"/>
          <p:cNvSpPr>
            <a:spLocks noGrp="1"/>
          </p:cNvSpPr>
          <p:nvPr>
            <p:ph type="body" idx="1"/>
          </p:nvPr>
        </p:nvSpPr>
        <p:spPr>
          <a:xfrm>
            <a:off x="457200" y="1200151"/>
            <a:ext cx="7467600" cy="3394472"/>
          </a:xfrm>
          <a:prstGeom prst="rect">
            <a:avLst/>
          </a:prstGeom>
        </p:spPr>
        <p:txBody>
          <a:bodyPr vert="horz">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Tree>
    <p:extLst>
      <p:ext uri="{BB962C8B-B14F-4D97-AF65-F5344CB8AC3E}">
        <p14:creationId xmlns:p14="http://schemas.microsoft.com/office/powerpoint/2010/main" val="4019685538"/>
      </p:ext>
    </p:extLst>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Lst>
  <p:txStyles>
    <p:titleStyle>
      <a:lvl1pPr algn="ctr" rtl="0" eaLnBrk="1" latinLnBrk="0" hangingPunct="1">
        <a:spcBef>
          <a:spcPct val="0"/>
        </a:spcBef>
        <a:buNone/>
        <a:defRPr kumimoji="0" sz="2588" kern="1200">
          <a:solidFill>
            <a:schemeClr val="tx2"/>
          </a:solidFill>
          <a:latin typeface="Calibri" charset="0"/>
          <a:ea typeface="Calibri" charset="0"/>
          <a:cs typeface="Calibri" charset="0"/>
        </a:defRPr>
      </a:lvl1pPr>
    </p:titleStyle>
    <p:bodyStyle>
      <a:lvl1pPr marL="236601" indent="-216027" algn="l" rtl="0" eaLnBrk="1" latinLnBrk="0" hangingPunct="1">
        <a:spcBef>
          <a:spcPct val="20000"/>
        </a:spcBef>
        <a:buClr>
          <a:schemeClr val="accent1"/>
        </a:buClr>
        <a:buSzPct val="80000"/>
        <a:buFont typeface="Wingdings 2"/>
        <a:buChar char=""/>
        <a:defRPr kumimoji="0" sz="1688" kern="1200">
          <a:solidFill>
            <a:schemeClr val="tx2"/>
          </a:solidFill>
          <a:latin typeface="Calibri" charset="0"/>
          <a:ea typeface="Calibri" charset="0"/>
          <a:cs typeface="Calibri" charset="0"/>
        </a:defRPr>
      </a:lvl1pPr>
      <a:lvl2pPr marL="406337" indent="-154305" algn="l" rtl="0" eaLnBrk="1" latinLnBrk="0" hangingPunct="1">
        <a:spcBef>
          <a:spcPct val="20000"/>
        </a:spcBef>
        <a:buClr>
          <a:schemeClr val="accent1"/>
        </a:buClr>
        <a:buSzPct val="90000"/>
        <a:buFont typeface="Wingdings 2"/>
        <a:buChar char=""/>
        <a:defRPr kumimoji="0" sz="1463" kern="1200">
          <a:solidFill>
            <a:schemeClr val="tx2"/>
          </a:solidFill>
          <a:latin typeface="Calibri" charset="0"/>
          <a:ea typeface="Calibri" charset="0"/>
          <a:cs typeface="Calibri" charset="0"/>
        </a:defRPr>
      </a:lvl2pPr>
      <a:lvl3pPr marL="565785" indent="-144018" algn="l" rtl="0" eaLnBrk="1" latinLnBrk="0" hangingPunct="1">
        <a:spcBef>
          <a:spcPct val="20000"/>
        </a:spcBef>
        <a:buClr>
          <a:schemeClr val="accent2"/>
        </a:buClr>
        <a:buSzPct val="85000"/>
        <a:buFont typeface="Arial"/>
        <a:buChar char="○"/>
        <a:defRPr kumimoji="0" sz="1350" kern="1200">
          <a:solidFill>
            <a:schemeClr val="tx2"/>
          </a:solidFill>
          <a:latin typeface="Calibri" charset="0"/>
          <a:ea typeface="Calibri" charset="0"/>
          <a:cs typeface="Calibri" charset="0"/>
        </a:defRPr>
      </a:lvl3pPr>
      <a:lvl4pPr marL="720090" indent="-133731" algn="l" rtl="0" eaLnBrk="1" latinLnBrk="0" hangingPunct="1">
        <a:spcBef>
          <a:spcPct val="20000"/>
        </a:spcBef>
        <a:buClr>
          <a:schemeClr val="accent3"/>
        </a:buClr>
        <a:buSzPct val="90000"/>
        <a:buFont typeface="Wingdings 2"/>
        <a:buChar char=""/>
        <a:defRPr kumimoji="0" sz="1125" kern="1200">
          <a:solidFill>
            <a:schemeClr val="tx2"/>
          </a:solidFill>
          <a:latin typeface="Calibri" charset="0"/>
          <a:ea typeface="Calibri" charset="0"/>
          <a:cs typeface="Calibri" charset="0"/>
        </a:defRPr>
      </a:lvl4pPr>
      <a:lvl5pPr marL="838391" indent="-102870" algn="l" rtl="0" eaLnBrk="1" latinLnBrk="0" hangingPunct="1">
        <a:spcBef>
          <a:spcPct val="20000"/>
        </a:spcBef>
        <a:buClr>
          <a:schemeClr val="accent4"/>
        </a:buClr>
        <a:buSzPct val="100000"/>
        <a:buFont typeface="Arial"/>
        <a:buChar char="-"/>
        <a:defRPr kumimoji="0" sz="1125" kern="1200">
          <a:solidFill>
            <a:schemeClr val="tx2"/>
          </a:solidFill>
          <a:latin typeface="Calibri" charset="0"/>
          <a:ea typeface="Calibri" charset="0"/>
          <a:cs typeface="Calibri" charset="0"/>
        </a:defRPr>
      </a:lvl5pPr>
      <a:lvl6pPr marL="956691" indent="-102870" algn="l" rtl="0" eaLnBrk="1" latinLnBrk="0" hangingPunct="1">
        <a:spcBef>
          <a:spcPct val="20000"/>
        </a:spcBef>
        <a:buClr>
          <a:schemeClr val="accent5"/>
        </a:buClr>
        <a:buFont typeface="Arial"/>
        <a:buChar char="-"/>
        <a:defRPr kumimoji="0" sz="1125" kern="1200" baseline="0">
          <a:solidFill>
            <a:schemeClr val="tx1"/>
          </a:solidFill>
          <a:latin typeface="+mn-lt"/>
          <a:ea typeface="+mn-ea"/>
          <a:cs typeface="+mn-cs"/>
        </a:defRPr>
      </a:lvl6pPr>
      <a:lvl7pPr marL="1080135" indent="-102870" algn="l" rtl="0" eaLnBrk="1" latinLnBrk="0" hangingPunct="1">
        <a:spcBef>
          <a:spcPct val="20000"/>
        </a:spcBef>
        <a:buClr>
          <a:schemeClr val="accent6"/>
        </a:buClr>
        <a:buSzPct val="100000"/>
        <a:buFont typeface="Arial"/>
        <a:buChar char="•"/>
        <a:defRPr kumimoji="0" sz="1013" kern="1200" baseline="0">
          <a:solidFill>
            <a:schemeClr val="tx1"/>
          </a:solidFill>
          <a:latin typeface="+mn-lt"/>
          <a:ea typeface="+mn-ea"/>
          <a:cs typeface="+mn-cs"/>
        </a:defRPr>
      </a:lvl7pPr>
      <a:lvl8pPr marL="1203579" indent="-102870" algn="l" rtl="0" eaLnBrk="1" latinLnBrk="0" hangingPunct="1">
        <a:spcBef>
          <a:spcPct val="20000"/>
        </a:spcBef>
        <a:buClr>
          <a:schemeClr val="accent6"/>
        </a:buClr>
        <a:buFont typeface="Arial"/>
        <a:buChar char="▪"/>
        <a:defRPr kumimoji="0" sz="900" kern="1200">
          <a:solidFill>
            <a:schemeClr val="tx1"/>
          </a:solidFill>
          <a:latin typeface="+mn-lt"/>
          <a:ea typeface="+mn-ea"/>
          <a:cs typeface="+mn-cs"/>
        </a:defRPr>
      </a:lvl8pPr>
      <a:lvl9pPr marL="1311593" indent="-102870" algn="l" rtl="0" eaLnBrk="1" latinLnBrk="0" hangingPunct="1">
        <a:spcBef>
          <a:spcPct val="20000"/>
        </a:spcBef>
        <a:buClr>
          <a:schemeClr val="accent6"/>
        </a:buClr>
        <a:buFont typeface="Arial"/>
        <a:buChar char="•"/>
        <a:defRPr kumimoji="0" sz="9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57175" algn="l" rtl="0" eaLnBrk="1" latinLnBrk="0" hangingPunct="1">
        <a:defRPr kumimoji="0" kern="1200">
          <a:solidFill>
            <a:schemeClr val="tx1"/>
          </a:solidFill>
          <a:latin typeface="+mn-lt"/>
          <a:ea typeface="+mn-ea"/>
          <a:cs typeface="+mn-cs"/>
        </a:defRPr>
      </a:lvl2pPr>
      <a:lvl3pPr marL="514350" algn="l" rtl="0" eaLnBrk="1" latinLnBrk="0" hangingPunct="1">
        <a:defRPr kumimoji="0" kern="1200">
          <a:solidFill>
            <a:schemeClr val="tx1"/>
          </a:solidFill>
          <a:latin typeface="+mn-lt"/>
          <a:ea typeface="+mn-ea"/>
          <a:cs typeface="+mn-cs"/>
        </a:defRPr>
      </a:lvl3pPr>
      <a:lvl4pPr marL="771525" algn="l" rtl="0" eaLnBrk="1" latinLnBrk="0" hangingPunct="1">
        <a:defRPr kumimoji="0" kern="1200">
          <a:solidFill>
            <a:schemeClr val="tx1"/>
          </a:solidFill>
          <a:latin typeface="+mn-lt"/>
          <a:ea typeface="+mn-ea"/>
          <a:cs typeface="+mn-cs"/>
        </a:defRPr>
      </a:lvl4pPr>
      <a:lvl5pPr marL="1028700" algn="l" rtl="0" eaLnBrk="1" latinLnBrk="0" hangingPunct="1">
        <a:defRPr kumimoji="0" kern="1200">
          <a:solidFill>
            <a:schemeClr val="tx1"/>
          </a:solidFill>
          <a:latin typeface="+mn-lt"/>
          <a:ea typeface="+mn-ea"/>
          <a:cs typeface="+mn-cs"/>
        </a:defRPr>
      </a:lvl5pPr>
      <a:lvl6pPr marL="1285875" algn="l" rtl="0" eaLnBrk="1" latinLnBrk="0" hangingPunct="1">
        <a:defRPr kumimoji="0" kern="1200">
          <a:solidFill>
            <a:schemeClr val="tx1"/>
          </a:solidFill>
          <a:latin typeface="+mn-lt"/>
          <a:ea typeface="+mn-ea"/>
          <a:cs typeface="+mn-cs"/>
        </a:defRPr>
      </a:lvl6pPr>
      <a:lvl7pPr marL="1543050" algn="l" rtl="0" eaLnBrk="1" latinLnBrk="0" hangingPunct="1">
        <a:defRPr kumimoji="0" kern="1200">
          <a:solidFill>
            <a:schemeClr val="tx1"/>
          </a:solidFill>
          <a:latin typeface="+mn-lt"/>
          <a:ea typeface="+mn-ea"/>
          <a:cs typeface="+mn-cs"/>
        </a:defRPr>
      </a:lvl7pPr>
      <a:lvl8pPr marL="1800225" algn="l" rtl="0" eaLnBrk="1" latinLnBrk="0" hangingPunct="1">
        <a:defRPr kumimoji="0" kern="1200">
          <a:solidFill>
            <a:schemeClr val="tx1"/>
          </a:solidFill>
          <a:latin typeface="+mn-lt"/>
          <a:ea typeface="+mn-ea"/>
          <a:cs typeface="+mn-cs"/>
        </a:defRPr>
      </a:lvl8pPr>
      <a:lvl9pPr marL="20574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16.png"/><Relationship Id="rId7" Type="http://schemas.openxmlformats.org/officeDocument/2006/relationships/image" Target="../media/image16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150.png"/><Relationship Id="rId4" Type="http://schemas.openxmlformats.org/officeDocument/2006/relationships/customXml" Target="../ink/ink1.xml"/><Relationship Id="rId9" Type="http://schemas.openxmlformats.org/officeDocument/2006/relationships/image" Target="../media/image17.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9.(null)"/><Relationship Id="rId2" Type="http://schemas.openxmlformats.org/officeDocument/2006/relationships/notesSlide" Target="../notesSlides/notesSlide39.xml"/><Relationship Id="rId1" Type="http://schemas.openxmlformats.org/officeDocument/2006/relationships/slideLayout" Target="../slideLayouts/slideLayout4.xml"/><Relationship Id="rId6" Type="http://schemas.openxmlformats.org/officeDocument/2006/relationships/image" Target="../media/image42.(null)"/><Relationship Id="rId5" Type="http://schemas.openxmlformats.org/officeDocument/2006/relationships/image" Target="../media/image41.(null)"/><Relationship Id="rId4" Type="http://schemas.openxmlformats.org/officeDocument/2006/relationships/image" Target="../media/image40.(nul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image" Target="../media/image46.emf"/><Relationship Id="rId5" Type="http://schemas.openxmlformats.org/officeDocument/2006/relationships/image" Target="../media/image45.emf"/><Relationship Id="rId4" Type="http://schemas.openxmlformats.org/officeDocument/2006/relationships/image" Target="../media/image44.emf"/></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openxmlformats.org/officeDocument/2006/relationships/image" Target="../media/image49.pn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9B5C9-A4E7-254D-877C-E9F1C26421B4}"/>
              </a:ext>
            </a:extLst>
          </p:cNvPr>
          <p:cNvSpPr>
            <a:spLocks noGrp="1"/>
          </p:cNvSpPr>
          <p:nvPr>
            <p:ph type="title"/>
          </p:nvPr>
        </p:nvSpPr>
        <p:spPr>
          <a:xfrm>
            <a:off x="607557" y="1469901"/>
            <a:ext cx="8213365" cy="1985211"/>
          </a:xfrm>
        </p:spPr>
        <p:txBody>
          <a:bodyPr>
            <a:normAutofit fontScale="90000"/>
          </a:bodyPr>
          <a:lstStyle/>
          <a:p>
            <a:br>
              <a:rPr lang="en-US" dirty="0"/>
            </a:br>
            <a:r>
              <a:rPr lang="en-US" dirty="0"/>
              <a:t>Leveraging Technology </a:t>
            </a:r>
            <a:r>
              <a:rPr lang="en-US" sz="3100" dirty="0"/>
              <a:t>to Improve Your Risk Management Practices</a:t>
            </a:r>
            <a:br>
              <a:rPr lang="en-US" dirty="0"/>
            </a:br>
            <a:endParaRPr lang="en-US" dirty="0"/>
          </a:p>
        </p:txBody>
      </p:sp>
      <p:sp>
        <p:nvSpPr>
          <p:cNvPr id="3" name="Text Placeholder 2">
            <a:extLst>
              <a:ext uri="{FF2B5EF4-FFF2-40B4-BE49-F238E27FC236}">
                <a16:creationId xmlns:a16="http://schemas.microsoft.com/office/drawing/2014/main" id="{285E4C67-7BC1-1244-A489-E9DD2C3FF633}"/>
              </a:ext>
            </a:extLst>
          </p:cNvPr>
          <p:cNvSpPr>
            <a:spLocks noGrp="1"/>
          </p:cNvSpPr>
          <p:nvPr>
            <p:ph type="body" sz="quarter" idx="10"/>
          </p:nvPr>
        </p:nvSpPr>
        <p:spPr>
          <a:xfrm>
            <a:off x="707571" y="3374735"/>
            <a:ext cx="7688731" cy="756249"/>
          </a:xfrm>
        </p:spPr>
        <p:txBody>
          <a:bodyPr>
            <a:normAutofit fontScale="92500" lnSpcReduction="10000"/>
          </a:bodyPr>
          <a:lstStyle/>
          <a:p>
            <a:r>
              <a:rPr lang="en-US" dirty="0"/>
              <a:t>Steve NyBlom, County of Los Angeles </a:t>
            </a:r>
          </a:p>
          <a:p>
            <a:r>
              <a:rPr lang="en-US" dirty="0"/>
              <a:t>Tim Karcz, California JPIA</a:t>
            </a:r>
          </a:p>
          <a:p>
            <a:endParaRPr lang="en-US" dirty="0"/>
          </a:p>
        </p:txBody>
      </p:sp>
      <p:pic>
        <p:nvPicPr>
          <p:cNvPr id="7" name="Picture 6" descr="A close up of a logo&#10;&#10;Description automatically generated">
            <a:extLst>
              <a:ext uri="{FF2B5EF4-FFF2-40B4-BE49-F238E27FC236}">
                <a16:creationId xmlns:a16="http://schemas.microsoft.com/office/drawing/2014/main" id="{BCCFB1B1-A135-4F93-8F42-8DB8EBE272DC}"/>
              </a:ext>
            </a:extLst>
          </p:cNvPr>
          <p:cNvPicPr>
            <a:picLocks noChangeAspect="1"/>
          </p:cNvPicPr>
          <p:nvPr/>
        </p:nvPicPr>
        <p:blipFill>
          <a:blip r:embed="rId3">
            <a:duotone>
              <a:prstClr val="black"/>
              <a:schemeClr val="accent1">
                <a:tint val="45000"/>
                <a:satMod val="400000"/>
              </a:schemeClr>
            </a:duotone>
          </a:blip>
          <a:stretch>
            <a:fillRect/>
          </a:stretch>
        </p:blipFill>
        <p:spPr>
          <a:xfrm>
            <a:off x="2770080" y="462972"/>
            <a:ext cx="3476625" cy="952500"/>
          </a:xfrm>
          <a:prstGeom prst="rect">
            <a:avLst/>
          </a:prstGeom>
        </p:spPr>
      </p:pic>
    </p:spTree>
    <p:extLst>
      <p:ext uri="{BB962C8B-B14F-4D97-AF65-F5344CB8AC3E}">
        <p14:creationId xmlns:p14="http://schemas.microsoft.com/office/powerpoint/2010/main" val="2043499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D07B-4F2C-1440-A674-31E3AD00DCB0}"/>
              </a:ext>
            </a:extLst>
          </p:cNvPr>
          <p:cNvSpPr>
            <a:spLocks noGrp="1"/>
          </p:cNvSpPr>
          <p:nvPr>
            <p:ph type="title"/>
          </p:nvPr>
        </p:nvSpPr>
        <p:spPr>
          <a:xfrm>
            <a:off x="1019695" y="176993"/>
            <a:ext cx="7614457" cy="556709"/>
          </a:xfrm>
        </p:spPr>
        <p:txBody>
          <a:bodyPr>
            <a:normAutofit/>
          </a:bodyPr>
          <a:lstStyle/>
          <a:p>
            <a:r>
              <a:rPr lang="en-US" dirty="0"/>
              <a:t>Benefits of using online and virtual tools</a:t>
            </a:r>
          </a:p>
        </p:txBody>
      </p:sp>
      <p:sp>
        <p:nvSpPr>
          <p:cNvPr id="3" name="Text Placeholder 2">
            <a:extLst>
              <a:ext uri="{FF2B5EF4-FFF2-40B4-BE49-F238E27FC236}">
                <a16:creationId xmlns:a16="http://schemas.microsoft.com/office/drawing/2014/main" id="{F7E7ED55-9525-D344-9DC3-6BBEAEB1BE2E}"/>
              </a:ext>
            </a:extLst>
          </p:cNvPr>
          <p:cNvSpPr>
            <a:spLocks noGrp="1"/>
          </p:cNvSpPr>
          <p:nvPr>
            <p:ph type="body" sz="quarter" idx="10"/>
          </p:nvPr>
        </p:nvSpPr>
        <p:spPr/>
        <p:txBody>
          <a:bodyPr>
            <a:normAutofit/>
          </a:bodyPr>
          <a:lstStyle/>
          <a:p>
            <a:pPr marL="0" indent="0">
              <a:buNone/>
            </a:pPr>
            <a:endParaRPr lang="en-US" i="1" dirty="0"/>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E749AE8-9427-C749-AAC9-B85A8AD3CE50}"/>
              </a:ext>
            </a:extLst>
          </p:cNvPr>
          <p:cNvSpPr>
            <a:spLocks noGrp="1"/>
          </p:cNvSpPr>
          <p:nvPr>
            <p:ph type="sldNum" sz="quarter" idx="4"/>
          </p:nvPr>
        </p:nvSpPr>
        <p:spPr/>
        <p:txBody>
          <a:bodyPr/>
          <a:lstStyle/>
          <a:p>
            <a:fld id="{AC2BBF5C-F99E-D345-8BF5-120D837414FF}" type="slidenum">
              <a:rPr lang="en-US" smtClean="0"/>
              <a:pPr/>
              <a:t>10</a:t>
            </a:fld>
            <a:endParaRPr lang="en-US" dirty="0"/>
          </a:p>
        </p:txBody>
      </p:sp>
      <p:graphicFrame>
        <p:nvGraphicFramePr>
          <p:cNvPr id="8" name="Diagram 7">
            <a:extLst>
              <a:ext uri="{FF2B5EF4-FFF2-40B4-BE49-F238E27FC236}">
                <a16:creationId xmlns:a16="http://schemas.microsoft.com/office/drawing/2014/main" id="{89FFDB99-B3C2-4D99-8190-C483FF0A66C7}"/>
              </a:ext>
            </a:extLst>
          </p:cNvPr>
          <p:cNvGraphicFramePr/>
          <p:nvPr>
            <p:extLst>
              <p:ext uri="{D42A27DB-BD31-4B8C-83A1-F6EECF244321}">
                <p14:modId xmlns:p14="http://schemas.microsoft.com/office/powerpoint/2010/main" val="2418695591"/>
              </p:ext>
            </p:extLst>
          </p:nvPr>
        </p:nvGraphicFramePr>
        <p:xfrm>
          <a:off x="1524000" y="79472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2553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D07B-4F2C-1440-A674-31E3AD00DCB0}"/>
              </a:ext>
            </a:extLst>
          </p:cNvPr>
          <p:cNvSpPr>
            <a:spLocks noGrp="1"/>
          </p:cNvSpPr>
          <p:nvPr>
            <p:ph type="title"/>
          </p:nvPr>
        </p:nvSpPr>
        <p:spPr/>
        <p:txBody>
          <a:bodyPr/>
          <a:lstStyle/>
          <a:p>
            <a:r>
              <a:rPr lang="en-US" dirty="0"/>
              <a:t>Approach to Risk Management</a:t>
            </a:r>
          </a:p>
        </p:txBody>
      </p:sp>
      <p:sp>
        <p:nvSpPr>
          <p:cNvPr id="3" name="Text Placeholder 2">
            <a:extLst>
              <a:ext uri="{FF2B5EF4-FFF2-40B4-BE49-F238E27FC236}">
                <a16:creationId xmlns:a16="http://schemas.microsoft.com/office/drawing/2014/main" id="{F7E7ED55-9525-D344-9DC3-6BBEAEB1BE2E}"/>
              </a:ext>
            </a:extLst>
          </p:cNvPr>
          <p:cNvSpPr>
            <a:spLocks noGrp="1"/>
          </p:cNvSpPr>
          <p:nvPr>
            <p:ph type="body" sz="quarter" idx="10"/>
          </p:nvPr>
        </p:nvSpPr>
        <p:spPr/>
        <p:txBody>
          <a:bodyPr>
            <a:normAutofit/>
          </a:bodyPr>
          <a:lstStyle/>
          <a:p>
            <a:r>
              <a:rPr lang="en-US" dirty="0"/>
              <a:t>Identify trends and patterns relating to safety and risk management</a:t>
            </a:r>
          </a:p>
          <a:p>
            <a:pPr lvl="1"/>
            <a:r>
              <a:rPr lang="en-US" dirty="0"/>
              <a:t>Study and analyze all liability and work comp data (weekly)</a:t>
            </a:r>
          </a:p>
          <a:p>
            <a:r>
              <a:rPr lang="en-US" dirty="0"/>
              <a:t>Educate stakeholders about trends and solutions</a:t>
            </a:r>
          </a:p>
          <a:p>
            <a:pPr lvl="1"/>
            <a:r>
              <a:rPr lang="en-US" dirty="0"/>
              <a:t>Annual report</a:t>
            </a:r>
          </a:p>
          <a:p>
            <a:pPr lvl="1"/>
            <a:r>
              <a:rPr lang="en-US" dirty="0"/>
              <a:t>Risk Management Plans</a:t>
            </a:r>
          </a:p>
          <a:p>
            <a:pPr lvl="1"/>
            <a:r>
              <a:rPr lang="en-US" dirty="0"/>
              <a:t>Easy-to-view dashboards</a:t>
            </a:r>
          </a:p>
          <a:p>
            <a:r>
              <a:rPr lang="en-US" dirty="0"/>
              <a:t>Provide tools to improve conditions or minimize risk</a:t>
            </a:r>
          </a:p>
          <a:p>
            <a:pPr lvl="1"/>
            <a:r>
              <a:rPr lang="en-US" dirty="0"/>
              <a:t>Educational material &amp; training sessions</a:t>
            </a:r>
          </a:p>
          <a:p>
            <a:r>
              <a:rPr lang="en-US" dirty="0"/>
              <a:t>Monitor results on a continual basis</a:t>
            </a:r>
          </a:p>
          <a:p>
            <a:pPr marL="0" indent="0">
              <a:buNone/>
            </a:pPr>
            <a:endParaRPr lang="en-US" dirty="0"/>
          </a:p>
        </p:txBody>
      </p:sp>
      <p:sp>
        <p:nvSpPr>
          <p:cNvPr id="4" name="Slide Number Placeholder 3">
            <a:extLst>
              <a:ext uri="{FF2B5EF4-FFF2-40B4-BE49-F238E27FC236}">
                <a16:creationId xmlns:a16="http://schemas.microsoft.com/office/drawing/2014/main" id="{9E749AE8-9427-C749-AAC9-B85A8AD3CE50}"/>
              </a:ext>
            </a:extLst>
          </p:cNvPr>
          <p:cNvSpPr>
            <a:spLocks noGrp="1"/>
          </p:cNvSpPr>
          <p:nvPr>
            <p:ph type="sldNum" sz="quarter" idx="4"/>
          </p:nvPr>
        </p:nvSpPr>
        <p:spPr/>
        <p:txBody>
          <a:bodyPr/>
          <a:lstStyle/>
          <a:p>
            <a:fld id="{AC2BBF5C-F99E-D345-8BF5-120D837414FF}" type="slidenum">
              <a:rPr lang="en-US" smtClean="0"/>
              <a:pPr/>
              <a:t>11</a:t>
            </a:fld>
            <a:endParaRPr lang="en-US" dirty="0"/>
          </a:p>
        </p:txBody>
      </p:sp>
      <p:pic>
        <p:nvPicPr>
          <p:cNvPr id="5" name="Picture 4">
            <a:extLst>
              <a:ext uri="{FF2B5EF4-FFF2-40B4-BE49-F238E27FC236}">
                <a16:creationId xmlns:a16="http://schemas.microsoft.com/office/drawing/2014/main" id="{129766C5-BC4C-469F-80D4-6C8757141970}"/>
              </a:ext>
            </a:extLst>
          </p:cNvPr>
          <p:cNvPicPr>
            <a:picLocks noChangeAspect="1"/>
          </p:cNvPicPr>
          <p:nvPr/>
        </p:nvPicPr>
        <p:blipFill>
          <a:blip r:embed="rId3"/>
          <a:stretch>
            <a:fillRect/>
          </a:stretch>
        </p:blipFill>
        <p:spPr>
          <a:xfrm>
            <a:off x="7700968" y="58415"/>
            <a:ext cx="1294012" cy="1728041"/>
          </a:xfrm>
          <a:prstGeom prst="rect">
            <a:avLst/>
          </a:prstGeom>
        </p:spPr>
      </p:pic>
    </p:spTree>
    <p:extLst>
      <p:ext uri="{BB962C8B-B14F-4D97-AF65-F5344CB8AC3E}">
        <p14:creationId xmlns:p14="http://schemas.microsoft.com/office/powerpoint/2010/main" val="14897695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D07B-4F2C-1440-A674-31E3AD00DCB0}"/>
              </a:ext>
            </a:extLst>
          </p:cNvPr>
          <p:cNvSpPr>
            <a:spLocks noGrp="1"/>
          </p:cNvSpPr>
          <p:nvPr>
            <p:ph type="title"/>
          </p:nvPr>
        </p:nvSpPr>
        <p:spPr>
          <a:xfrm>
            <a:off x="1019695" y="176993"/>
            <a:ext cx="7614457" cy="556709"/>
          </a:xfrm>
        </p:spPr>
        <p:txBody>
          <a:bodyPr>
            <a:normAutofit fontScale="90000"/>
          </a:bodyPr>
          <a:lstStyle/>
          <a:p>
            <a:r>
              <a:rPr lang="en-US" dirty="0"/>
              <a:t>Accomplishing Results by Embracing Technology</a:t>
            </a:r>
          </a:p>
        </p:txBody>
      </p:sp>
      <p:sp>
        <p:nvSpPr>
          <p:cNvPr id="3" name="Text Placeholder 2">
            <a:extLst>
              <a:ext uri="{FF2B5EF4-FFF2-40B4-BE49-F238E27FC236}">
                <a16:creationId xmlns:a16="http://schemas.microsoft.com/office/drawing/2014/main" id="{F7E7ED55-9525-D344-9DC3-6BBEAEB1BE2E}"/>
              </a:ext>
            </a:extLst>
          </p:cNvPr>
          <p:cNvSpPr>
            <a:spLocks noGrp="1"/>
          </p:cNvSpPr>
          <p:nvPr>
            <p:ph type="body" sz="quarter" idx="10"/>
          </p:nvPr>
        </p:nvSpPr>
        <p:spPr>
          <a:xfrm>
            <a:off x="980902" y="733703"/>
            <a:ext cx="4472247" cy="3877090"/>
          </a:xfrm>
        </p:spPr>
        <p:txBody>
          <a:bodyPr>
            <a:normAutofit lnSpcReduction="10000"/>
          </a:bodyPr>
          <a:lstStyle/>
          <a:p>
            <a:endParaRPr lang="en-US" dirty="0"/>
          </a:p>
          <a:p>
            <a:r>
              <a:rPr lang="en-US" dirty="0"/>
              <a:t>Enterprise Risk Information Center dashboard</a:t>
            </a:r>
          </a:p>
          <a:p>
            <a:pPr lvl="1"/>
            <a:r>
              <a:rPr lang="en-US" i="1" dirty="0"/>
              <a:t>Workers’ compensation data</a:t>
            </a:r>
          </a:p>
          <a:p>
            <a:pPr lvl="1"/>
            <a:r>
              <a:rPr lang="en-US" i="1" dirty="0"/>
              <a:t>Liability data by different exposures (general liability, employment, law enforcement liability, vehicle, medical malpractice)</a:t>
            </a:r>
          </a:p>
          <a:p>
            <a:pPr lvl="1"/>
            <a:r>
              <a:rPr lang="en-US" i="1" dirty="0"/>
              <a:t>Trend graphs and charts</a:t>
            </a:r>
          </a:p>
          <a:p>
            <a:pPr lvl="1"/>
            <a:r>
              <a:rPr lang="en-US" i="1" dirty="0"/>
              <a:t>Drill-down detail reports</a:t>
            </a:r>
          </a:p>
          <a:p>
            <a:r>
              <a:rPr lang="en-US" dirty="0"/>
              <a:t>Obtain data and use predictive analytics </a:t>
            </a:r>
          </a:p>
          <a:p>
            <a:pPr lvl="1"/>
            <a:r>
              <a:rPr lang="en-US" i="1" dirty="0"/>
              <a:t>IBM SPSS Modeler Gold</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E749AE8-9427-C749-AAC9-B85A8AD3CE50}"/>
              </a:ext>
            </a:extLst>
          </p:cNvPr>
          <p:cNvSpPr>
            <a:spLocks noGrp="1"/>
          </p:cNvSpPr>
          <p:nvPr>
            <p:ph type="sldNum" sz="quarter" idx="4"/>
          </p:nvPr>
        </p:nvSpPr>
        <p:spPr/>
        <p:txBody>
          <a:bodyPr/>
          <a:lstStyle/>
          <a:p>
            <a:fld id="{AC2BBF5C-F99E-D345-8BF5-120D837414FF}" type="slidenum">
              <a:rPr lang="en-US" smtClean="0"/>
              <a:pPr/>
              <a:t>12</a:t>
            </a:fld>
            <a:endParaRPr lang="en-US" dirty="0"/>
          </a:p>
        </p:txBody>
      </p:sp>
      <p:pic>
        <p:nvPicPr>
          <p:cNvPr id="6" name="Picture 5">
            <a:extLst>
              <a:ext uri="{FF2B5EF4-FFF2-40B4-BE49-F238E27FC236}">
                <a16:creationId xmlns:a16="http://schemas.microsoft.com/office/drawing/2014/main" id="{6254A0E4-A38E-4ACA-A2D8-659149FA6516}"/>
              </a:ext>
            </a:extLst>
          </p:cNvPr>
          <p:cNvPicPr>
            <a:picLocks noChangeAspect="1"/>
          </p:cNvPicPr>
          <p:nvPr/>
        </p:nvPicPr>
        <p:blipFill>
          <a:blip r:embed="rId3"/>
          <a:stretch>
            <a:fillRect/>
          </a:stretch>
        </p:blipFill>
        <p:spPr>
          <a:xfrm>
            <a:off x="5600700" y="1471208"/>
            <a:ext cx="3357473" cy="2201083"/>
          </a:xfrm>
          <a:prstGeom prst="rect">
            <a:avLst/>
          </a:prstGeom>
        </p:spPr>
      </p:pic>
    </p:spTree>
    <p:extLst>
      <p:ext uri="{BB962C8B-B14F-4D97-AF65-F5344CB8AC3E}">
        <p14:creationId xmlns:p14="http://schemas.microsoft.com/office/powerpoint/2010/main" val="27288078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D07B-4F2C-1440-A674-31E3AD00DCB0}"/>
              </a:ext>
            </a:extLst>
          </p:cNvPr>
          <p:cNvSpPr>
            <a:spLocks noGrp="1"/>
          </p:cNvSpPr>
          <p:nvPr>
            <p:ph type="title"/>
          </p:nvPr>
        </p:nvSpPr>
        <p:spPr>
          <a:xfrm>
            <a:off x="1019695" y="176993"/>
            <a:ext cx="7614457" cy="556709"/>
          </a:xfrm>
        </p:spPr>
        <p:txBody>
          <a:bodyPr>
            <a:normAutofit fontScale="90000"/>
          </a:bodyPr>
          <a:lstStyle/>
          <a:p>
            <a:r>
              <a:rPr lang="en-US" dirty="0"/>
              <a:t>Accomplishing Results by Embracing Technology</a:t>
            </a:r>
          </a:p>
        </p:txBody>
      </p:sp>
      <p:sp>
        <p:nvSpPr>
          <p:cNvPr id="3" name="Text Placeholder 2">
            <a:extLst>
              <a:ext uri="{FF2B5EF4-FFF2-40B4-BE49-F238E27FC236}">
                <a16:creationId xmlns:a16="http://schemas.microsoft.com/office/drawing/2014/main" id="{F7E7ED55-9525-D344-9DC3-6BBEAEB1BE2E}"/>
              </a:ext>
            </a:extLst>
          </p:cNvPr>
          <p:cNvSpPr>
            <a:spLocks noGrp="1"/>
          </p:cNvSpPr>
          <p:nvPr>
            <p:ph type="body" sz="quarter" idx="10"/>
          </p:nvPr>
        </p:nvSpPr>
        <p:spPr>
          <a:xfrm>
            <a:off x="1202574" y="931025"/>
            <a:ext cx="7326283" cy="3521053"/>
          </a:xfrm>
        </p:spPr>
        <p:txBody>
          <a:bodyPr>
            <a:normAutofit/>
          </a:bodyPr>
          <a:lstStyle/>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dirty="0"/>
          </a:p>
          <a:p>
            <a:pPr marL="342900" lvl="1" indent="0">
              <a:buNone/>
            </a:pPr>
            <a:r>
              <a:rPr lang="en-US" dirty="0"/>
              <a:t>	Media 2 – Dashboards on Claims Cause and Frequency</a:t>
            </a:r>
          </a:p>
          <a:p>
            <a:pPr marL="0" indent="0">
              <a:buNone/>
            </a:pPr>
            <a:endParaRPr lang="en-US" dirty="0"/>
          </a:p>
        </p:txBody>
      </p:sp>
      <p:sp>
        <p:nvSpPr>
          <p:cNvPr id="4" name="Slide Number Placeholder 3">
            <a:extLst>
              <a:ext uri="{FF2B5EF4-FFF2-40B4-BE49-F238E27FC236}">
                <a16:creationId xmlns:a16="http://schemas.microsoft.com/office/drawing/2014/main" id="{9E749AE8-9427-C749-AAC9-B85A8AD3CE50}"/>
              </a:ext>
            </a:extLst>
          </p:cNvPr>
          <p:cNvSpPr>
            <a:spLocks noGrp="1"/>
          </p:cNvSpPr>
          <p:nvPr>
            <p:ph type="sldNum" sz="quarter" idx="4"/>
          </p:nvPr>
        </p:nvSpPr>
        <p:spPr/>
        <p:txBody>
          <a:bodyPr/>
          <a:lstStyle/>
          <a:p>
            <a:fld id="{AC2BBF5C-F99E-D345-8BF5-120D837414FF}" type="slidenum">
              <a:rPr lang="en-US" smtClean="0"/>
              <a:pPr/>
              <a:t>13</a:t>
            </a:fld>
            <a:endParaRPr lang="en-US" dirty="0"/>
          </a:p>
        </p:txBody>
      </p:sp>
    </p:spTree>
    <p:extLst>
      <p:ext uri="{BB962C8B-B14F-4D97-AF65-F5344CB8AC3E}">
        <p14:creationId xmlns:p14="http://schemas.microsoft.com/office/powerpoint/2010/main" val="39291009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D07B-4F2C-1440-A674-31E3AD00DCB0}"/>
              </a:ext>
            </a:extLst>
          </p:cNvPr>
          <p:cNvSpPr>
            <a:spLocks noGrp="1"/>
          </p:cNvSpPr>
          <p:nvPr>
            <p:ph type="title"/>
          </p:nvPr>
        </p:nvSpPr>
        <p:spPr>
          <a:xfrm>
            <a:off x="1019695" y="176993"/>
            <a:ext cx="7614457" cy="556709"/>
          </a:xfrm>
        </p:spPr>
        <p:txBody>
          <a:bodyPr>
            <a:normAutofit fontScale="90000"/>
          </a:bodyPr>
          <a:lstStyle/>
          <a:p>
            <a:r>
              <a:rPr lang="en-US" dirty="0"/>
              <a:t>Accomplishing Results by Embracing Technology</a:t>
            </a:r>
          </a:p>
        </p:txBody>
      </p:sp>
      <p:sp>
        <p:nvSpPr>
          <p:cNvPr id="3" name="Text Placeholder 2">
            <a:extLst>
              <a:ext uri="{FF2B5EF4-FFF2-40B4-BE49-F238E27FC236}">
                <a16:creationId xmlns:a16="http://schemas.microsoft.com/office/drawing/2014/main" id="{F7E7ED55-9525-D344-9DC3-6BBEAEB1BE2E}"/>
              </a:ext>
            </a:extLst>
          </p:cNvPr>
          <p:cNvSpPr>
            <a:spLocks noGrp="1"/>
          </p:cNvSpPr>
          <p:nvPr>
            <p:ph type="body" sz="quarter" idx="10"/>
          </p:nvPr>
        </p:nvSpPr>
        <p:spPr>
          <a:xfrm>
            <a:off x="1202574" y="931025"/>
            <a:ext cx="7326283" cy="3521053"/>
          </a:xfrm>
        </p:spPr>
        <p:txBody>
          <a:bodyPr>
            <a:normAutofit/>
          </a:bodyPr>
          <a:lstStyle/>
          <a:p>
            <a:endParaRPr lang="en-US" dirty="0"/>
          </a:p>
          <a:p>
            <a:endParaRPr lang="en-US" dirty="0"/>
          </a:p>
          <a:p>
            <a:r>
              <a:rPr lang="en-US" dirty="0"/>
              <a:t>Make everything digital</a:t>
            </a:r>
          </a:p>
          <a:p>
            <a:pPr lvl="1"/>
            <a:r>
              <a:rPr lang="en-US" i="1" dirty="0"/>
              <a:t>Web-based training</a:t>
            </a:r>
          </a:p>
          <a:p>
            <a:pPr lvl="1"/>
            <a:r>
              <a:rPr lang="en-US" i="1" dirty="0"/>
              <a:t>Resource and model documents</a:t>
            </a:r>
          </a:p>
          <a:p>
            <a:pPr lvl="1"/>
            <a:r>
              <a:rPr lang="en-US" i="1" dirty="0"/>
              <a:t>App development</a:t>
            </a:r>
          </a:p>
          <a:p>
            <a:pPr lvl="1"/>
            <a:r>
              <a:rPr lang="en-US" i="1" dirty="0"/>
              <a:t>Specific issue tech tools (ergonomic self-assessment program; vehicle telematics; driver pre- and post-crash video camera)</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E749AE8-9427-C749-AAC9-B85A8AD3CE50}"/>
              </a:ext>
            </a:extLst>
          </p:cNvPr>
          <p:cNvSpPr>
            <a:spLocks noGrp="1"/>
          </p:cNvSpPr>
          <p:nvPr>
            <p:ph type="sldNum" sz="quarter" idx="4"/>
          </p:nvPr>
        </p:nvSpPr>
        <p:spPr/>
        <p:txBody>
          <a:bodyPr/>
          <a:lstStyle/>
          <a:p>
            <a:fld id="{AC2BBF5C-F99E-D345-8BF5-120D837414FF}" type="slidenum">
              <a:rPr lang="en-US" smtClean="0"/>
              <a:pPr/>
              <a:t>14</a:t>
            </a:fld>
            <a:endParaRPr lang="en-US" dirty="0"/>
          </a:p>
        </p:txBody>
      </p:sp>
    </p:spTree>
    <p:extLst>
      <p:ext uri="{BB962C8B-B14F-4D97-AF65-F5344CB8AC3E}">
        <p14:creationId xmlns:p14="http://schemas.microsoft.com/office/powerpoint/2010/main" val="438826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D07B-4F2C-1440-A674-31E3AD00DCB0}"/>
              </a:ext>
            </a:extLst>
          </p:cNvPr>
          <p:cNvSpPr>
            <a:spLocks noGrp="1"/>
          </p:cNvSpPr>
          <p:nvPr>
            <p:ph type="title"/>
          </p:nvPr>
        </p:nvSpPr>
        <p:spPr>
          <a:xfrm>
            <a:off x="1019695" y="176993"/>
            <a:ext cx="7614457" cy="556709"/>
          </a:xfrm>
        </p:spPr>
        <p:txBody>
          <a:bodyPr>
            <a:normAutofit fontScale="90000"/>
          </a:bodyPr>
          <a:lstStyle/>
          <a:p>
            <a:r>
              <a:rPr lang="en-US" dirty="0"/>
              <a:t>Accomplishing Results by Embracing Technology</a:t>
            </a:r>
          </a:p>
        </p:txBody>
      </p:sp>
      <p:sp>
        <p:nvSpPr>
          <p:cNvPr id="3" name="Text Placeholder 2">
            <a:extLst>
              <a:ext uri="{FF2B5EF4-FFF2-40B4-BE49-F238E27FC236}">
                <a16:creationId xmlns:a16="http://schemas.microsoft.com/office/drawing/2014/main" id="{F7E7ED55-9525-D344-9DC3-6BBEAEB1BE2E}"/>
              </a:ext>
            </a:extLst>
          </p:cNvPr>
          <p:cNvSpPr>
            <a:spLocks noGrp="1"/>
          </p:cNvSpPr>
          <p:nvPr>
            <p:ph type="body" sz="quarter" idx="10"/>
          </p:nvPr>
        </p:nvSpPr>
        <p:spPr>
          <a:xfrm>
            <a:off x="1202574" y="931025"/>
            <a:ext cx="7326283" cy="3521053"/>
          </a:xfrm>
        </p:spPr>
        <p:txBody>
          <a:bodyPr>
            <a:normAutofit/>
          </a:bodyPr>
          <a:lstStyle/>
          <a:p>
            <a:endParaRPr lang="en-US" dirty="0"/>
          </a:p>
          <a:p>
            <a:pPr lvl="1"/>
            <a:endParaRPr lang="en-US" dirty="0"/>
          </a:p>
          <a:p>
            <a:pPr lvl="1"/>
            <a:endParaRPr lang="en-US" dirty="0"/>
          </a:p>
          <a:p>
            <a:pPr lvl="1"/>
            <a:endParaRPr lang="en-US" dirty="0"/>
          </a:p>
          <a:p>
            <a:pPr lvl="1"/>
            <a:endParaRPr lang="en-US" dirty="0"/>
          </a:p>
          <a:p>
            <a:pPr marL="342900" lvl="1" indent="0">
              <a:buNone/>
            </a:pPr>
            <a:r>
              <a:rPr lang="en-US" dirty="0"/>
              <a:t>			Media 1 – Incident Reporting App</a:t>
            </a:r>
          </a:p>
          <a:p>
            <a:pPr marL="0" indent="0">
              <a:buNone/>
            </a:pPr>
            <a:endParaRPr lang="en-US" dirty="0"/>
          </a:p>
        </p:txBody>
      </p:sp>
      <p:sp>
        <p:nvSpPr>
          <p:cNvPr id="4" name="Slide Number Placeholder 3">
            <a:extLst>
              <a:ext uri="{FF2B5EF4-FFF2-40B4-BE49-F238E27FC236}">
                <a16:creationId xmlns:a16="http://schemas.microsoft.com/office/drawing/2014/main" id="{9E749AE8-9427-C749-AAC9-B85A8AD3CE50}"/>
              </a:ext>
            </a:extLst>
          </p:cNvPr>
          <p:cNvSpPr>
            <a:spLocks noGrp="1"/>
          </p:cNvSpPr>
          <p:nvPr>
            <p:ph type="sldNum" sz="quarter" idx="4"/>
          </p:nvPr>
        </p:nvSpPr>
        <p:spPr/>
        <p:txBody>
          <a:bodyPr/>
          <a:lstStyle/>
          <a:p>
            <a:fld id="{AC2BBF5C-F99E-D345-8BF5-120D837414FF}" type="slidenum">
              <a:rPr lang="en-US" smtClean="0"/>
              <a:pPr/>
              <a:t>15</a:t>
            </a:fld>
            <a:endParaRPr lang="en-US" dirty="0"/>
          </a:p>
        </p:txBody>
      </p:sp>
    </p:spTree>
    <p:extLst>
      <p:ext uri="{BB962C8B-B14F-4D97-AF65-F5344CB8AC3E}">
        <p14:creationId xmlns:p14="http://schemas.microsoft.com/office/powerpoint/2010/main" val="160535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D07B-4F2C-1440-A674-31E3AD00DCB0}"/>
              </a:ext>
            </a:extLst>
          </p:cNvPr>
          <p:cNvSpPr>
            <a:spLocks noGrp="1"/>
          </p:cNvSpPr>
          <p:nvPr>
            <p:ph type="title"/>
          </p:nvPr>
        </p:nvSpPr>
        <p:spPr/>
        <p:txBody>
          <a:bodyPr/>
          <a:lstStyle/>
          <a:p>
            <a:r>
              <a:rPr lang="en-US" dirty="0"/>
              <a:t>Up-Front Challenges</a:t>
            </a:r>
          </a:p>
        </p:txBody>
      </p:sp>
      <p:sp>
        <p:nvSpPr>
          <p:cNvPr id="3" name="Text Placeholder 2">
            <a:extLst>
              <a:ext uri="{FF2B5EF4-FFF2-40B4-BE49-F238E27FC236}">
                <a16:creationId xmlns:a16="http://schemas.microsoft.com/office/drawing/2014/main" id="{F7E7ED55-9525-D344-9DC3-6BBEAEB1BE2E}"/>
              </a:ext>
            </a:extLst>
          </p:cNvPr>
          <p:cNvSpPr>
            <a:spLocks noGrp="1"/>
          </p:cNvSpPr>
          <p:nvPr>
            <p:ph type="body" sz="quarter" idx="10"/>
          </p:nvPr>
        </p:nvSpPr>
        <p:spPr/>
        <p:txBody>
          <a:bodyPr>
            <a:normAutofit/>
          </a:bodyPr>
          <a:lstStyle/>
          <a:p>
            <a:pPr marL="0" indent="0">
              <a:buNone/>
            </a:pPr>
            <a:r>
              <a:rPr lang="en-US" dirty="0"/>
              <a:t>These need to be met head on……</a:t>
            </a:r>
          </a:p>
          <a:p>
            <a:endParaRPr lang="en-US" dirty="0"/>
          </a:p>
          <a:p>
            <a:r>
              <a:rPr lang="en-US" dirty="0"/>
              <a:t>Money</a:t>
            </a:r>
          </a:p>
          <a:p>
            <a:endParaRPr lang="en-US" dirty="0"/>
          </a:p>
          <a:p>
            <a:r>
              <a:rPr lang="en-US" dirty="0"/>
              <a:t>Management Buy-In</a:t>
            </a:r>
          </a:p>
          <a:p>
            <a:pPr lvl="1"/>
            <a:r>
              <a:rPr lang="en-US" dirty="0"/>
              <a:t>Identifying and Presenting the Return on Investment</a:t>
            </a:r>
          </a:p>
          <a:p>
            <a:pPr lvl="1"/>
            <a:r>
              <a:rPr lang="en-US" dirty="0"/>
              <a:t>Valuing and Displaying Risk</a:t>
            </a:r>
          </a:p>
          <a:p>
            <a:pPr lvl="1"/>
            <a:r>
              <a:rPr lang="en-US" dirty="0"/>
              <a:t>Using Predictive Analytics</a:t>
            </a:r>
          </a:p>
          <a:p>
            <a:endParaRPr lang="en-US" dirty="0"/>
          </a:p>
          <a:p>
            <a:pPr marL="0" indent="0">
              <a:buNone/>
            </a:pPr>
            <a:endParaRPr lang="en-US" i="1" dirty="0">
              <a:solidFill>
                <a:srgbClr val="FF0000"/>
              </a:solidFill>
            </a:endParaRPr>
          </a:p>
          <a:p>
            <a:pPr marL="0" indent="0">
              <a:buNone/>
            </a:pPr>
            <a:endParaRPr lang="en-US" dirty="0"/>
          </a:p>
        </p:txBody>
      </p:sp>
      <p:sp>
        <p:nvSpPr>
          <p:cNvPr id="4" name="Slide Number Placeholder 3">
            <a:extLst>
              <a:ext uri="{FF2B5EF4-FFF2-40B4-BE49-F238E27FC236}">
                <a16:creationId xmlns:a16="http://schemas.microsoft.com/office/drawing/2014/main" id="{9E749AE8-9427-C749-AAC9-B85A8AD3CE50}"/>
              </a:ext>
            </a:extLst>
          </p:cNvPr>
          <p:cNvSpPr>
            <a:spLocks noGrp="1"/>
          </p:cNvSpPr>
          <p:nvPr>
            <p:ph type="sldNum" sz="quarter" idx="4"/>
          </p:nvPr>
        </p:nvSpPr>
        <p:spPr/>
        <p:txBody>
          <a:bodyPr/>
          <a:lstStyle/>
          <a:p>
            <a:fld id="{AC2BBF5C-F99E-D345-8BF5-120D837414FF}" type="slidenum">
              <a:rPr lang="en-US" smtClean="0"/>
              <a:pPr/>
              <a:t>16</a:t>
            </a:fld>
            <a:endParaRPr lang="en-US" dirty="0"/>
          </a:p>
        </p:txBody>
      </p:sp>
    </p:spTree>
    <p:extLst>
      <p:ext uri="{BB962C8B-B14F-4D97-AF65-F5344CB8AC3E}">
        <p14:creationId xmlns:p14="http://schemas.microsoft.com/office/powerpoint/2010/main" val="580371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D07B-4F2C-1440-A674-31E3AD00DCB0}"/>
              </a:ext>
            </a:extLst>
          </p:cNvPr>
          <p:cNvSpPr>
            <a:spLocks noGrp="1"/>
          </p:cNvSpPr>
          <p:nvPr>
            <p:ph type="title"/>
          </p:nvPr>
        </p:nvSpPr>
        <p:spPr/>
        <p:txBody>
          <a:bodyPr/>
          <a:lstStyle/>
          <a:p>
            <a:r>
              <a:rPr lang="en-US" dirty="0"/>
              <a:t>Using Return on Investment</a:t>
            </a:r>
          </a:p>
        </p:txBody>
      </p:sp>
      <p:sp>
        <p:nvSpPr>
          <p:cNvPr id="3" name="Text Placeholder 2">
            <a:extLst>
              <a:ext uri="{FF2B5EF4-FFF2-40B4-BE49-F238E27FC236}">
                <a16:creationId xmlns:a16="http://schemas.microsoft.com/office/drawing/2014/main" id="{F7E7ED55-9525-D344-9DC3-6BBEAEB1BE2E}"/>
              </a:ext>
            </a:extLst>
          </p:cNvPr>
          <p:cNvSpPr>
            <a:spLocks noGrp="1"/>
          </p:cNvSpPr>
          <p:nvPr>
            <p:ph type="body" sz="quarter" idx="10"/>
          </p:nvPr>
        </p:nvSpPr>
        <p:spPr/>
        <p:txBody>
          <a:bodyPr/>
          <a:lstStyle/>
          <a:p>
            <a:pPr marL="0" indent="0">
              <a:buNone/>
            </a:pPr>
            <a:endParaRPr lang="en-US" dirty="0"/>
          </a:p>
          <a:p>
            <a:pPr marL="0" indent="0">
              <a:buNone/>
            </a:pPr>
            <a:endParaRPr lang="en-US" dirty="0"/>
          </a:p>
          <a:p>
            <a:pPr marL="0" indent="0">
              <a:buNone/>
            </a:pPr>
            <a:r>
              <a:rPr lang="en-US" dirty="0"/>
              <a:t>Common metric used for evaluating, approving and measuring the success of any significant investment, including software purchases.</a:t>
            </a:r>
            <a:r>
              <a:rPr lang="en-US" i="1" dirty="0"/>
              <a:t> </a:t>
            </a:r>
          </a:p>
          <a:p>
            <a:pPr lvl="1"/>
            <a:endParaRPr lang="en-US" sz="1400" i="1" dirty="0"/>
          </a:p>
          <a:p>
            <a:pPr lvl="1"/>
            <a:r>
              <a:rPr lang="en-US" sz="1400" i="1" dirty="0"/>
              <a:t>O’Neill, P. (2015). Measuring the Return on Investment in a Risk Management Information System</a:t>
            </a:r>
          </a:p>
          <a:p>
            <a:pPr marL="0" indent="0">
              <a:buNone/>
            </a:pPr>
            <a:endParaRPr lang="en-US" dirty="0"/>
          </a:p>
        </p:txBody>
      </p:sp>
      <p:sp>
        <p:nvSpPr>
          <p:cNvPr id="4" name="Slide Number Placeholder 3">
            <a:extLst>
              <a:ext uri="{FF2B5EF4-FFF2-40B4-BE49-F238E27FC236}">
                <a16:creationId xmlns:a16="http://schemas.microsoft.com/office/drawing/2014/main" id="{9E749AE8-9427-C749-AAC9-B85A8AD3CE50}"/>
              </a:ext>
            </a:extLst>
          </p:cNvPr>
          <p:cNvSpPr>
            <a:spLocks noGrp="1"/>
          </p:cNvSpPr>
          <p:nvPr>
            <p:ph type="sldNum" sz="quarter" idx="4"/>
          </p:nvPr>
        </p:nvSpPr>
        <p:spPr/>
        <p:txBody>
          <a:bodyPr/>
          <a:lstStyle/>
          <a:p>
            <a:fld id="{AC2BBF5C-F99E-D345-8BF5-120D837414FF}" type="slidenum">
              <a:rPr lang="en-US" smtClean="0"/>
              <a:pPr/>
              <a:t>17</a:t>
            </a:fld>
            <a:endParaRPr lang="en-US" dirty="0"/>
          </a:p>
        </p:txBody>
      </p:sp>
    </p:spTree>
    <p:extLst>
      <p:ext uri="{BB962C8B-B14F-4D97-AF65-F5344CB8AC3E}">
        <p14:creationId xmlns:p14="http://schemas.microsoft.com/office/powerpoint/2010/main" val="3946253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D07B-4F2C-1440-A674-31E3AD00DCB0}"/>
              </a:ext>
            </a:extLst>
          </p:cNvPr>
          <p:cNvSpPr>
            <a:spLocks noGrp="1"/>
          </p:cNvSpPr>
          <p:nvPr>
            <p:ph type="title"/>
          </p:nvPr>
        </p:nvSpPr>
        <p:spPr/>
        <p:txBody>
          <a:bodyPr/>
          <a:lstStyle/>
          <a:p>
            <a:r>
              <a:rPr lang="en-US" dirty="0"/>
              <a:t>Using Return on Investment</a:t>
            </a:r>
          </a:p>
        </p:txBody>
      </p:sp>
      <p:sp>
        <p:nvSpPr>
          <p:cNvPr id="3" name="Text Placeholder 2">
            <a:extLst>
              <a:ext uri="{FF2B5EF4-FFF2-40B4-BE49-F238E27FC236}">
                <a16:creationId xmlns:a16="http://schemas.microsoft.com/office/drawing/2014/main" id="{F7E7ED55-9525-D344-9DC3-6BBEAEB1BE2E}"/>
              </a:ext>
            </a:extLst>
          </p:cNvPr>
          <p:cNvSpPr>
            <a:spLocks noGrp="1"/>
          </p:cNvSpPr>
          <p:nvPr>
            <p:ph type="body" sz="quarter" idx="10"/>
          </p:nvPr>
        </p:nvSpPr>
        <p:spPr/>
        <p:txBody>
          <a:bodyPr/>
          <a:lstStyle/>
          <a:p>
            <a:pPr marL="0" indent="0">
              <a:buNone/>
            </a:pPr>
            <a:endParaRPr lang="en-US" dirty="0"/>
          </a:p>
          <a:p>
            <a:pPr marL="0" indent="0">
              <a:buNone/>
            </a:pPr>
            <a:r>
              <a:rPr lang="en-US" dirty="0"/>
              <a:t>			         </a:t>
            </a:r>
            <a:r>
              <a:rPr lang="en-US" dirty="0">
                <a:solidFill>
                  <a:srgbClr val="FF0000"/>
                </a:solidFill>
              </a:rPr>
              <a:t>ROI =</a:t>
            </a:r>
            <a:r>
              <a:rPr lang="en-US" dirty="0"/>
              <a:t> </a:t>
            </a:r>
          </a:p>
          <a:p>
            <a:pPr marL="0" indent="0">
              <a:buNone/>
            </a:pPr>
            <a:r>
              <a:rPr lang="en-US" i="1" dirty="0"/>
              <a:t>           Gain from investment over some period of time</a:t>
            </a:r>
            <a:r>
              <a:rPr lang="en-US" dirty="0"/>
              <a:t> </a:t>
            </a:r>
          </a:p>
          <a:p>
            <a:pPr marL="0" indent="0">
              <a:buNone/>
            </a:pPr>
            <a:r>
              <a:rPr lang="en-US" b="1" dirty="0">
                <a:solidFill>
                  <a:srgbClr val="FF0000"/>
                </a:solidFill>
              </a:rPr>
              <a:t>				–</a:t>
            </a:r>
            <a:r>
              <a:rPr lang="en-US" dirty="0"/>
              <a:t> </a:t>
            </a:r>
          </a:p>
          <a:p>
            <a:pPr marL="0" indent="0">
              <a:buNone/>
            </a:pPr>
            <a:r>
              <a:rPr lang="en-US" i="1" dirty="0"/>
              <a:t>           Cost of investment over the same period of time </a:t>
            </a:r>
          </a:p>
          <a:p>
            <a:pPr marL="0" indent="0">
              <a:buNone/>
            </a:pPr>
            <a:r>
              <a:rPr lang="en-US" b="1" dirty="0">
                <a:solidFill>
                  <a:srgbClr val="FF0000"/>
                </a:solidFill>
              </a:rPr>
              <a:t>                                                   /</a:t>
            </a:r>
            <a:r>
              <a:rPr lang="en-US" dirty="0">
                <a:solidFill>
                  <a:srgbClr val="FF0000"/>
                </a:solidFill>
              </a:rPr>
              <a:t> </a:t>
            </a:r>
          </a:p>
          <a:p>
            <a:pPr marL="0" indent="0">
              <a:buNone/>
            </a:pPr>
            <a:r>
              <a:rPr lang="en-US" i="1" dirty="0"/>
              <a:t>           Cost of investment over the same period of time</a:t>
            </a:r>
          </a:p>
        </p:txBody>
      </p:sp>
      <p:sp>
        <p:nvSpPr>
          <p:cNvPr id="4" name="Slide Number Placeholder 3">
            <a:extLst>
              <a:ext uri="{FF2B5EF4-FFF2-40B4-BE49-F238E27FC236}">
                <a16:creationId xmlns:a16="http://schemas.microsoft.com/office/drawing/2014/main" id="{9E749AE8-9427-C749-AAC9-B85A8AD3CE50}"/>
              </a:ext>
            </a:extLst>
          </p:cNvPr>
          <p:cNvSpPr>
            <a:spLocks noGrp="1"/>
          </p:cNvSpPr>
          <p:nvPr>
            <p:ph type="sldNum" sz="quarter" idx="4"/>
          </p:nvPr>
        </p:nvSpPr>
        <p:spPr/>
        <p:txBody>
          <a:bodyPr/>
          <a:lstStyle/>
          <a:p>
            <a:fld id="{AC2BBF5C-F99E-D345-8BF5-120D837414FF}" type="slidenum">
              <a:rPr lang="en-US" smtClean="0"/>
              <a:pPr/>
              <a:t>18</a:t>
            </a:fld>
            <a:endParaRPr lang="en-US" dirty="0"/>
          </a:p>
        </p:txBody>
      </p:sp>
    </p:spTree>
    <p:extLst>
      <p:ext uri="{BB962C8B-B14F-4D97-AF65-F5344CB8AC3E}">
        <p14:creationId xmlns:p14="http://schemas.microsoft.com/office/powerpoint/2010/main" val="128621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D07B-4F2C-1440-A674-31E3AD00DCB0}"/>
              </a:ext>
            </a:extLst>
          </p:cNvPr>
          <p:cNvSpPr>
            <a:spLocks noGrp="1"/>
          </p:cNvSpPr>
          <p:nvPr>
            <p:ph type="title"/>
          </p:nvPr>
        </p:nvSpPr>
        <p:spPr/>
        <p:txBody>
          <a:bodyPr/>
          <a:lstStyle/>
          <a:p>
            <a:r>
              <a:rPr lang="en-US" dirty="0"/>
              <a:t>ROI – Gains From Investment</a:t>
            </a:r>
          </a:p>
        </p:txBody>
      </p:sp>
      <p:sp>
        <p:nvSpPr>
          <p:cNvPr id="3" name="Text Placeholder 2">
            <a:extLst>
              <a:ext uri="{FF2B5EF4-FFF2-40B4-BE49-F238E27FC236}">
                <a16:creationId xmlns:a16="http://schemas.microsoft.com/office/drawing/2014/main" id="{F7E7ED55-9525-D344-9DC3-6BBEAEB1BE2E}"/>
              </a:ext>
            </a:extLst>
          </p:cNvPr>
          <p:cNvSpPr>
            <a:spLocks noGrp="1"/>
          </p:cNvSpPr>
          <p:nvPr>
            <p:ph type="body" sz="quarter" idx="10"/>
          </p:nvPr>
        </p:nvSpPr>
        <p:spPr>
          <a:xfrm>
            <a:off x="1485217" y="1111169"/>
            <a:ext cx="6641788" cy="3340909"/>
          </a:xfrm>
        </p:spPr>
        <p:txBody>
          <a:bodyPr>
            <a:normAutofit lnSpcReduction="10000"/>
          </a:bodyPr>
          <a:lstStyle/>
          <a:p>
            <a:pPr marL="0" indent="0">
              <a:buNone/>
            </a:pPr>
            <a:endParaRPr lang="en-US" dirty="0"/>
          </a:p>
          <a:p>
            <a:r>
              <a:rPr lang="en-US" dirty="0"/>
              <a:t>Risk Management/Administrative Costs</a:t>
            </a:r>
          </a:p>
          <a:p>
            <a:pPr lvl="1"/>
            <a:r>
              <a:rPr lang="en-US" dirty="0"/>
              <a:t>Process improvement to increased productivity</a:t>
            </a:r>
          </a:p>
          <a:p>
            <a:pPr lvl="1"/>
            <a:endParaRPr lang="en-US" dirty="0"/>
          </a:p>
          <a:p>
            <a:r>
              <a:rPr lang="en-US" dirty="0"/>
              <a:t>Risk Transfer Costs</a:t>
            </a:r>
          </a:p>
          <a:p>
            <a:pPr lvl="1"/>
            <a:r>
              <a:rPr lang="en-US" dirty="0"/>
              <a:t>Improved quality of information – better information leads to better decisions, including at the underwriting level</a:t>
            </a:r>
          </a:p>
          <a:p>
            <a:pPr lvl="1"/>
            <a:endParaRPr lang="en-US" dirty="0"/>
          </a:p>
          <a:p>
            <a:r>
              <a:rPr lang="en-US" dirty="0"/>
              <a:t>Retained Risk Costs</a:t>
            </a:r>
          </a:p>
          <a:p>
            <a:pPr lvl="1"/>
            <a:r>
              <a:rPr lang="en-US" dirty="0"/>
              <a:t>Better information leads to better decisions about risk tolerance</a:t>
            </a:r>
          </a:p>
        </p:txBody>
      </p:sp>
      <p:sp>
        <p:nvSpPr>
          <p:cNvPr id="4" name="Slide Number Placeholder 3">
            <a:extLst>
              <a:ext uri="{FF2B5EF4-FFF2-40B4-BE49-F238E27FC236}">
                <a16:creationId xmlns:a16="http://schemas.microsoft.com/office/drawing/2014/main" id="{9E749AE8-9427-C749-AAC9-B85A8AD3CE50}"/>
              </a:ext>
            </a:extLst>
          </p:cNvPr>
          <p:cNvSpPr>
            <a:spLocks noGrp="1"/>
          </p:cNvSpPr>
          <p:nvPr>
            <p:ph type="sldNum" sz="quarter" idx="4"/>
          </p:nvPr>
        </p:nvSpPr>
        <p:spPr/>
        <p:txBody>
          <a:bodyPr/>
          <a:lstStyle/>
          <a:p>
            <a:fld id="{AC2BBF5C-F99E-D345-8BF5-120D837414FF}" type="slidenum">
              <a:rPr lang="en-US" smtClean="0"/>
              <a:pPr/>
              <a:t>19</a:t>
            </a:fld>
            <a:endParaRPr lang="en-US" dirty="0"/>
          </a:p>
        </p:txBody>
      </p:sp>
    </p:spTree>
    <p:extLst>
      <p:ext uri="{BB962C8B-B14F-4D97-AF65-F5344CB8AC3E}">
        <p14:creationId xmlns:p14="http://schemas.microsoft.com/office/powerpoint/2010/main" val="3834702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58DF4-E321-2F44-BE2D-5D25D96AD227}"/>
              </a:ext>
            </a:extLst>
          </p:cNvPr>
          <p:cNvSpPr>
            <a:spLocks noGrp="1"/>
          </p:cNvSpPr>
          <p:nvPr>
            <p:ph type="title"/>
          </p:nvPr>
        </p:nvSpPr>
        <p:spPr/>
        <p:txBody>
          <a:bodyPr/>
          <a:lstStyle/>
          <a:p>
            <a:r>
              <a:rPr lang="en-US" dirty="0"/>
              <a:t>Introductions</a:t>
            </a:r>
          </a:p>
        </p:txBody>
      </p:sp>
      <p:sp>
        <p:nvSpPr>
          <p:cNvPr id="3" name="Text Placeholder 2">
            <a:extLst>
              <a:ext uri="{FF2B5EF4-FFF2-40B4-BE49-F238E27FC236}">
                <a16:creationId xmlns:a16="http://schemas.microsoft.com/office/drawing/2014/main" id="{5F06A9A2-51E1-3241-BE53-DC05588C8052}"/>
              </a:ext>
            </a:extLst>
          </p:cNvPr>
          <p:cNvSpPr>
            <a:spLocks noGrp="1"/>
          </p:cNvSpPr>
          <p:nvPr>
            <p:ph type="body" sz="quarter" idx="10"/>
          </p:nvPr>
        </p:nvSpPr>
        <p:spPr/>
        <p:txBody>
          <a:bodyPr/>
          <a:lstStyle/>
          <a:p>
            <a:pPr marL="0" indent="0">
              <a:buNone/>
            </a:pPr>
            <a:r>
              <a:rPr lang="en-US" dirty="0"/>
              <a:t>Tim Karcz, CSP, ARM-P</a:t>
            </a:r>
          </a:p>
          <a:p>
            <a:pPr marL="0" indent="0">
              <a:buNone/>
            </a:pPr>
            <a:r>
              <a:rPr lang="en-US" dirty="0"/>
              <a:t>Senior Risk Manager</a:t>
            </a:r>
          </a:p>
          <a:p>
            <a:pPr marL="0" indent="0">
              <a:buNone/>
            </a:pPr>
            <a:r>
              <a:rPr lang="en-US" dirty="0"/>
              <a:t>California JPIA</a:t>
            </a:r>
          </a:p>
        </p:txBody>
      </p:sp>
      <p:sp>
        <p:nvSpPr>
          <p:cNvPr id="4" name="Slide Number Placeholder 3">
            <a:extLst>
              <a:ext uri="{FF2B5EF4-FFF2-40B4-BE49-F238E27FC236}">
                <a16:creationId xmlns:a16="http://schemas.microsoft.com/office/drawing/2014/main" id="{C6A8BDC8-1674-1A4C-A2DD-02E98BDC8383}"/>
              </a:ext>
            </a:extLst>
          </p:cNvPr>
          <p:cNvSpPr>
            <a:spLocks noGrp="1"/>
          </p:cNvSpPr>
          <p:nvPr>
            <p:ph type="sldNum" sz="quarter" idx="4"/>
          </p:nvPr>
        </p:nvSpPr>
        <p:spPr/>
        <p:txBody>
          <a:bodyPr/>
          <a:lstStyle/>
          <a:p>
            <a:fld id="{AC2BBF5C-F99E-D345-8BF5-120D837414FF}" type="slidenum">
              <a:rPr lang="en-US" smtClean="0"/>
              <a:pPr/>
              <a:t>2</a:t>
            </a:fld>
            <a:endParaRPr lang="en-US" dirty="0"/>
          </a:p>
        </p:txBody>
      </p:sp>
      <p:sp>
        <p:nvSpPr>
          <p:cNvPr id="5" name="Text Placeholder 4">
            <a:extLst>
              <a:ext uri="{FF2B5EF4-FFF2-40B4-BE49-F238E27FC236}">
                <a16:creationId xmlns:a16="http://schemas.microsoft.com/office/drawing/2014/main" id="{9EC9AB21-E904-8F41-BD96-A529482F663A}"/>
              </a:ext>
            </a:extLst>
          </p:cNvPr>
          <p:cNvSpPr>
            <a:spLocks noGrp="1"/>
          </p:cNvSpPr>
          <p:nvPr>
            <p:ph type="body" sz="quarter" idx="11"/>
          </p:nvPr>
        </p:nvSpPr>
        <p:spPr>
          <a:xfrm>
            <a:off x="4897814" y="1111169"/>
            <a:ext cx="3630365" cy="3340909"/>
          </a:xfrm>
        </p:spPr>
        <p:txBody>
          <a:bodyPr/>
          <a:lstStyle/>
          <a:p>
            <a:pPr marL="0" indent="0">
              <a:buNone/>
            </a:pPr>
            <a:r>
              <a:rPr lang="en-US" dirty="0"/>
              <a:t>Steve NyBlom</a:t>
            </a:r>
          </a:p>
          <a:p>
            <a:pPr marL="0" indent="0">
              <a:buNone/>
            </a:pPr>
            <a:r>
              <a:rPr lang="en-US" dirty="0"/>
              <a:t>Manager, Risk Management</a:t>
            </a:r>
          </a:p>
          <a:p>
            <a:pPr marL="0" indent="0">
              <a:buNone/>
            </a:pPr>
            <a:r>
              <a:rPr lang="en-US" dirty="0"/>
              <a:t>County of Los Angeles</a:t>
            </a:r>
          </a:p>
          <a:p>
            <a:pPr marL="0" indent="0">
              <a:buNone/>
            </a:pPr>
            <a:endParaRPr lang="en-US" dirty="0"/>
          </a:p>
        </p:txBody>
      </p:sp>
      <p:pic>
        <p:nvPicPr>
          <p:cNvPr id="7" name="Picture 6">
            <a:extLst>
              <a:ext uri="{FF2B5EF4-FFF2-40B4-BE49-F238E27FC236}">
                <a16:creationId xmlns:a16="http://schemas.microsoft.com/office/drawing/2014/main" id="{109D5D85-948F-4420-86D4-D8CEEA05FDFF}"/>
              </a:ext>
            </a:extLst>
          </p:cNvPr>
          <p:cNvPicPr>
            <a:picLocks noChangeAspect="1"/>
          </p:cNvPicPr>
          <p:nvPr/>
        </p:nvPicPr>
        <p:blipFill>
          <a:blip r:embed="rId3"/>
          <a:stretch>
            <a:fillRect/>
          </a:stretch>
        </p:blipFill>
        <p:spPr>
          <a:xfrm>
            <a:off x="2272145" y="2502386"/>
            <a:ext cx="1303159" cy="1628948"/>
          </a:xfrm>
          <a:prstGeom prst="rect">
            <a:avLst/>
          </a:prstGeom>
        </p:spPr>
      </p:pic>
      <p:pic>
        <p:nvPicPr>
          <p:cNvPr id="6" name="Picture 5">
            <a:extLst>
              <a:ext uri="{FF2B5EF4-FFF2-40B4-BE49-F238E27FC236}">
                <a16:creationId xmlns:a16="http://schemas.microsoft.com/office/drawing/2014/main" id="{192E4F54-B9B0-498A-BC55-FBC29605A18D}"/>
              </a:ext>
            </a:extLst>
          </p:cNvPr>
          <p:cNvPicPr>
            <a:picLocks noChangeAspect="1"/>
          </p:cNvPicPr>
          <p:nvPr/>
        </p:nvPicPr>
        <p:blipFill>
          <a:blip r:embed="rId4"/>
          <a:stretch>
            <a:fillRect/>
          </a:stretch>
        </p:blipFill>
        <p:spPr>
          <a:xfrm>
            <a:off x="5309119" y="2385138"/>
            <a:ext cx="1746198" cy="1746198"/>
          </a:xfrm>
          <a:prstGeom prst="rect">
            <a:avLst/>
          </a:prstGeom>
        </p:spPr>
      </p:pic>
    </p:spTree>
    <p:extLst>
      <p:ext uri="{BB962C8B-B14F-4D97-AF65-F5344CB8AC3E}">
        <p14:creationId xmlns:p14="http://schemas.microsoft.com/office/powerpoint/2010/main" val="2653610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D07B-4F2C-1440-A674-31E3AD00DCB0}"/>
              </a:ext>
            </a:extLst>
          </p:cNvPr>
          <p:cNvSpPr>
            <a:spLocks noGrp="1"/>
          </p:cNvSpPr>
          <p:nvPr>
            <p:ph type="title"/>
          </p:nvPr>
        </p:nvSpPr>
        <p:spPr/>
        <p:txBody>
          <a:bodyPr/>
          <a:lstStyle/>
          <a:p>
            <a:r>
              <a:rPr lang="en-US" dirty="0"/>
              <a:t>Valuing and Displaying Risk</a:t>
            </a:r>
          </a:p>
        </p:txBody>
      </p:sp>
      <p:sp>
        <p:nvSpPr>
          <p:cNvPr id="3" name="Text Placeholder 2">
            <a:extLst>
              <a:ext uri="{FF2B5EF4-FFF2-40B4-BE49-F238E27FC236}">
                <a16:creationId xmlns:a16="http://schemas.microsoft.com/office/drawing/2014/main" id="{F7E7ED55-9525-D344-9DC3-6BBEAEB1BE2E}"/>
              </a:ext>
            </a:extLst>
          </p:cNvPr>
          <p:cNvSpPr>
            <a:spLocks noGrp="1"/>
          </p:cNvSpPr>
          <p:nvPr>
            <p:ph type="body" sz="quarter" idx="10"/>
          </p:nvPr>
        </p:nvSpPr>
        <p:spPr>
          <a:xfrm>
            <a:off x="1180407" y="1111169"/>
            <a:ext cx="6946598" cy="3482998"/>
          </a:xfrm>
        </p:spPr>
        <p:txBody>
          <a:bodyPr>
            <a:normAutofit fontScale="92500" lnSpcReduction="20000"/>
          </a:bodyPr>
          <a:lstStyle/>
          <a:p>
            <a:pPr marL="0" indent="0">
              <a:buNone/>
            </a:pPr>
            <a:r>
              <a:rPr lang="en-US" u="sng" dirty="0"/>
              <a:t>Using Dashboards</a:t>
            </a:r>
            <a:r>
              <a:rPr lang="en-US" dirty="0"/>
              <a:t>: </a:t>
            </a:r>
          </a:p>
          <a:p>
            <a:pPr marL="0" indent="0">
              <a:buNone/>
            </a:pPr>
            <a:r>
              <a:rPr lang="en-US" dirty="0"/>
              <a:t>Instant insights can be </a:t>
            </a:r>
          </a:p>
          <a:p>
            <a:pPr marL="0" indent="0">
              <a:buNone/>
            </a:pPr>
            <a:r>
              <a:rPr lang="en-US" dirty="0"/>
              <a:t>key to success</a:t>
            </a:r>
          </a:p>
          <a:p>
            <a:pPr marL="0" indent="0">
              <a:buNone/>
            </a:pPr>
            <a:endParaRPr lang="en-US" dirty="0"/>
          </a:p>
          <a:p>
            <a:pPr marL="0" indent="0">
              <a:buNone/>
            </a:pPr>
            <a:r>
              <a:rPr lang="en-US" u="sng" dirty="0"/>
              <a:t>Two Examples</a:t>
            </a:r>
            <a:r>
              <a:rPr lang="en-US" dirty="0"/>
              <a:t>:</a:t>
            </a:r>
          </a:p>
          <a:p>
            <a:pPr marL="0" indent="0">
              <a:buNone/>
            </a:pPr>
            <a:endParaRPr lang="en-US" sz="1400" dirty="0"/>
          </a:p>
          <a:p>
            <a:r>
              <a:rPr lang="en-US" dirty="0"/>
              <a:t>Loss Trends and Cost Drivers</a:t>
            </a:r>
          </a:p>
          <a:p>
            <a:pPr lvl="1"/>
            <a:r>
              <a:rPr lang="en-US" dirty="0"/>
              <a:t>Using Leading Indicators</a:t>
            </a:r>
          </a:p>
          <a:p>
            <a:r>
              <a:rPr lang="en-US" dirty="0"/>
              <a:t>Fraud Detection</a:t>
            </a:r>
          </a:p>
          <a:p>
            <a:pPr lvl="1"/>
            <a:r>
              <a:rPr lang="en-US" dirty="0"/>
              <a:t>Using predictive analytics to let </a:t>
            </a:r>
            <a:br>
              <a:rPr lang="en-US" dirty="0"/>
            </a:br>
            <a:r>
              <a:rPr lang="en-US" dirty="0"/>
              <a:t>the system show you a potential </a:t>
            </a:r>
            <a:br>
              <a:rPr lang="en-US" dirty="0"/>
            </a:br>
            <a:r>
              <a:rPr lang="en-US" dirty="0"/>
              <a:t>problem exists</a:t>
            </a:r>
          </a:p>
        </p:txBody>
      </p:sp>
      <p:sp>
        <p:nvSpPr>
          <p:cNvPr id="4" name="Slide Number Placeholder 3">
            <a:extLst>
              <a:ext uri="{FF2B5EF4-FFF2-40B4-BE49-F238E27FC236}">
                <a16:creationId xmlns:a16="http://schemas.microsoft.com/office/drawing/2014/main" id="{9E749AE8-9427-C749-AAC9-B85A8AD3CE50}"/>
              </a:ext>
            </a:extLst>
          </p:cNvPr>
          <p:cNvSpPr>
            <a:spLocks noGrp="1"/>
          </p:cNvSpPr>
          <p:nvPr>
            <p:ph type="sldNum" sz="quarter" idx="4"/>
          </p:nvPr>
        </p:nvSpPr>
        <p:spPr/>
        <p:txBody>
          <a:bodyPr/>
          <a:lstStyle/>
          <a:p>
            <a:fld id="{AC2BBF5C-F99E-D345-8BF5-120D837414FF}" type="slidenum">
              <a:rPr lang="en-US" smtClean="0"/>
              <a:pPr/>
              <a:t>20</a:t>
            </a:fld>
            <a:endParaRPr lang="en-US" dirty="0"/>
          </a:p>
        </p:txBody>
      </p:sp>
      <p:pic>
        <p:nvPicPr>
          <p:cNvPr id="5" name="Picture 4">
            <a:extLst>
              <a:ext uri="{FF2B5EF4-FFF2-40B4-BE49-F238E27FC236}">
                <a16:creationId xmlns:a16="http://schemas.microsoft.com/office/drawing/2014/main" id="{B8C3E62B-3A6D-47DE-B299-8F2EA93E57D2}"/>
              </a:ext>
            </a:extLst>
          </p:cNvPr>
          <p:cNvPicPr>
            <a:picLocks noChangeAspect="1"/>
          </p:cNvPicPr>
          <p:nvPr/>
        </p:nvPicPr>
        <p:blipFill>
          <a:blip r:embed="rId3"/>
          <a:stretch>
            <a:fillRect/>
          </a:stretch>
        </p:blipFill>
        <p:spPr>
          <a:xfrm>
            <a:off x="5105400" y="733702"/>
            <a:ext cx="3396106" cy="2046879"/>
          </a:xfrm>
          <a:prstGeom prst="rect">
            <a:avLst/>
          </a:prstGeom>
        </p:spPr>
      </p:pic>
      <p:pic>
        <p:nvPicPr>
          <p:cNvPr id="7" name="Picture 6">
            <a:extLst>
              <a:ext uri="{FF2B5EF4-FFF2-40B4-BE49-F238E27FC236}">
                <a16:creationId xmlns:a16="http://schemas.microsoft.com/office/drawing/2014/main" id="{3DBBA5B9-F240-4F4F-AD82-2AD710646D38}"/>
              </a:ext>
            </a:extLst>
          </p:cNvPr>
          <p:cNvPicPr>
            <a:picLocks noChangeAspect="1"/>
          </p:cNvPicPr>
          <p:nvPr/>
        </p:nvPicPr>
        <p:blipFill>
          <a:blip r:embed="rId4"/>
          <a:stretch>
            <a:fillRect/>
          </a:stretch>
        </p:blipFill>
        <p:spPr>
          <a:xfrm>
            <a:off x="5105400" y="2890864"/>
            <a:ext cx="3396106" cy="1999093"/>
          </a:xfrm>
          <a:prstGeom prst="rect">
            <a:avLst/>
          </a:prstGeom>
        </p:spPr>
      </p:pic>
    </p:spTree>
    <p:extLst>
      <p:ext uri="{BB962C8B-B14F-4D97-AF65-F5344CB8AC3E}">
        <p14:creationId xmlns:p14="http://schemas.microsoft.com/office/powerpoint/2010/main" val="15687741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D07B-4F2C-1440-A674-31E3AD00DCB0}"/>
              </a:ext>
            </a:extLst>
          </p:cNvPr>
          <p:cNvSpPr>
            <a:spLocks noGrp="1"/>
          </p:cNvSpPr>
          <p:nvPr>
            <p:ph type="title"/>
          </p:nvPr>
        </p:nvSpPr>
        <p:spPr/>
        <p:txBody>
          <a:bodyPr/>
          <a:lstStyle/>
          <a:p>
            <a:r>
              <a:rPr lang="en-US" dirty="0"/>
              <a:t>Using the Information</a:t>
            </a:r>
          </a:p>
        </p:txBody>
      </p:sp>
      <p:sp>
        <p:nvSpPr>
          <p:cNvPr id="4" name="Slide Number Placeholder 3">
            <a:extLst>
              <a:ext uri="{FF2B5EF4-FFF2-40B4-BE49-F238E27FC236}">
                <a16:creationId xmlns:a16="http://schemas.microsoft.com/office/drawing/2014/main" id="{9E749AE8-9427-C749-AAC9-B85A8AD3CE50}"/>
              </a:ext>
            </a:extLst>
          </p:cNvPr>
          <p:cNvSpPr>
            <a:spLocks noGrp="1"/>
          </p:cNvSpPr>
          <p:nvPr>
            <p:ph type="sldNum" sz="quarter" idx="4"/>
          </p:nvPr>
        </p:nvSpPr>
        <p:spPr/>
        <p:txBody>
          <a:bodyPr/>
          <a:lstStyle/>
          <a:p>
            <a:fld id="{AC2BBF5C-F99E-D345-8BF5-120D837414FF}" type="slidenum">
              <a:rPr lang="en-US" smtClean="0"/>
              <a:pPr/>
              <a:t>21</a:t>
            </a:fld>
            <a:endParaRPr lang="en-US" dirty="0"/>
          </a:p>
        </p:txBody>
      </p:sp>
      <p:pic>
        <p:nvPicPr>
          <p:cNvPr id="8" name="Picture 7">
            <a:extLst>
              <a:ext uri="{FF2B5EF4-FFF2-40B4-BE49-F238E27FC236}">
                <a16:creationId xmlns:a16="http://schemas.microsoft.com/office/drawing/2014/main" id="{A1F638A3-61A5-4317-AD9F-BCDF60C9E5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5734" y="926248"/>
            <a:ext cx="5280660" cy="3739950"/>
          </a:xfrm>
          <a:prstGeom prst="rect">
            <a:avLst/>
          </a:prstGeom>
        </p:spPr>
      </p:pic>
    </p:spTree>
    <p:extLst>
      <p:ext uri="{BB962C8B-B14F-4D97-AF65-F5344CB8AC3E}">
        <p14:creationId xmlns:p14="http://schemas.microsoft.com/office/powerpoint/2010/main" val="14115332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57300" y="1085851"/>
            <a:ext cx="3028950" cy="3394472"/>
          </a:xfrm>
        </p:spPr>
        <p:txBody>
          <a:bodyPr>
            <a:normAutofit/>
          </a:bodyPr>
          <a:lstStyle/>
          <a:p>
            <a:pPr marL="0" indent="0">
              <a:buNone/>
            </a:pPr>
            <a:r>
              <a:rPr lang="en-US" dirty="0"/>
              <a:t>What Data to Focus On</a:t>
            </a:r>
          </a:p>
          <a:p>
            <a:pPr marL="0" indent="0">
              <a:buNone/>
            </a:pPr>
            <a:endParaRPr lang="en-US" dirty="0"/>
          </a:p>
          <a:p>
            <a:pPr marL="0" indent="0">
              <a:buNone/>
            </a:pPr>
            <a:endParaRPr lang="en-US" dirty="0"/>
          </a:p>
          <a:p>
            <a:pPr marL="0" indent="0">
              <a:buNone/>
            </a:pPr>
            <a:r>
              <a:rPr lang="en-US" dirty="0"/>
              <a:t>Where To Look</a:t>
            </a:r>
          </a:p>
          <a:p>
            <a:pPr marL="0" indent="0">
              <a:buNone/>
            </a:pPr>
            <a:endParaRPr lang="en-US" dirty="0"/>
          </a:p>
          <a:p>
            <a:pPr marL="0" indent="0">
              <a:buNone/>
            </a:pPr>
            <a:endParaRPr lang="en-US" dirty="0"/>
          </a:p>
          <a:p>
            <a:pPr marL="0" indent="0">
              <a:buNone/>
            </a:pPr>
            <a:r>
              <a:rPr lang="en-US" dirty="0"/>
              <a:t>What To Do With It</a:t>
            </a:r>
          </a:p>
          <a:p>
            <a:pPr marL="0" indent="0">
              <a:buNone/>
            </a:pPr>
            <a:endParaRPr lang="en-US" dirty="0"/>
          </a:p>
          <a:p>
            <a:pPr marL="0" indent="0">
              <a:buNone/>
            </a:pPr>
            <a:endParaRPr lang="en-US" dirty="0"/>
          </a:p>
          <a:p>
            <a:pPr marL="0" indent="0">
              <a:buNone/>
            </a:pPr>
            <a:endParaRPr lang="en-US" dirty="0"/>
          </a:p>
        </p:txBody>
      </p:sp>
      <p:graphicFrame>
        <p:nvGraphicFramePr>
          <p:cNvPr id="4" name="Diagram 3"/>
          <p:cNvGraphicFramePr/>
          <p:nvPr/>
        </p:nvGraphicFramePr>
        <p:xfrm>
          <a:off x="4000500" y="742950"/>
          <a:ext cx="3886200" cy="37147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622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D07B-4F2C-1440-A674-31E3AD00DCB0}"/>
              </a:ext>
            </a:extLst>
          </p:cNvPr>
          <p:cNvSpPr>
            <a:spLocks noGrp="1"/>
          </p:cNvSpPr>
          <p:nvPr>
            <p:ph type="title"/>
          </p:nvPr>
        </p:nvSpPr>
        <p:spPr/>
        <p:txBody>
          <a:bodyPr/>
          <a:lstStyle/>
          <a:p>
            <a:r>
              <a:rPr lang="en-US" dirty="0"/>
              <a:t>Valuing and Displaying Risk</a:t>
            </a:r>
          </a:p>
        </p:txBody>
      </p:sp>
      <p:sp>
        <p:nvSpPr>
          <p:cNvPr id="4" name="Slide Number Placeholder 3">
            <a:extLst>
              <a:ext uri="{FF2B5EF4-FFF2-40B4-BE49-F238E27FC236}">
                <a16:creationId xmlns:a16="http://schemas.microsoft.com/office/drawing/2014/main" id="{9E749AE8-9427-C749-AAC9-B85A8AD3CE50}"/>
              </a:ext>
            </a:extLst>
          </p:cNvPr>
          <p:cNvSpPr>
            <a:spLocks noGrp="1"/>
          </p:cNvSpPr>
          <p:nvPr>
            <p:ph type="sldNum" sz="quarter" idx="4"/>
          </p:nvPr>
        </p:nvSpPr>
        <p:spPr/>
        <p:txBody>
          <a:bodyPr/>
          <a:lstStyle/>
          <a:p>
            <a:fld id="{AC2BBF5C-F99E-D345-8BF5-120D837414FF}" type="slidenum">
              <a:rPr lang="en-US" smtClean="0"/>
              <a:pPr/>
              <a:t>23</a:t>
            </a:fld>
            <a:endParaRPr lang="en-US" dirty="0"/>
          </a:p>
        </p:txBody>
      </p:sp>
      <p:pic>
        <p:nvPicPr>
          <p:cNvPr id="5" name="Content Placeholder 4">
            <a:extLst>
              <a:ext uri="{FF2B5EF4-FFF2-40B4-BE49-F238E27FC236}">
                <a16:creationId xmlns:a16="http://schemas.microsoft.com/office/drawing/2014/main" id="{CC8C6E86-E378-4EC7-9B64-18C4BCB050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1750" y="77748"/>
            <a:ext cx="7134228" cy="497084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rrow: Right 5">
            <a:extLst>
              <a:ext uri="{FF2B5EF4-FFF2-40B4-BE49-F238E27FC236}">
                <a16:creationId xmlns:a16="http://schemas.microsoft.com/office/drawing/2014/main" id="{ACE752D6-DB9A-4C85-8BFB-FAA4B852AD25}"/>
              </a:ext>
            </a:extLst>
          </p:cNvPr>
          <p:cNvSpPr/>
          <p:nvPr/>
        </p:nvSpPr>
        <p:spPr>
          <a:xfrm>
            <a:off x="2615738" y="3491345"/>
            <a:ext cx="592975" cy="2463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Up 6">
            <a:extLst>
              <a:ext uri="{FF2B5EF4-FFF2-40B4-BE49-F238E27FC236}">
                <a16:creationId xmlns:a16="http://schemas.microsoft.com/office/drawing/2014/main" id="{E37E76E2-B693-4E38-9E02-FD4A4760469A}"/>
              </a:ext>
            </a:extLst>
          </p:cNvPr>
          <p:cNvSpPr/>
          <p:nvPr/>
        </p:nvSpPr>
        <p:spPr>
          <a:xfrm>
            <a:off x="7293033" y="3993166"/>
            <a:ext cx="293716" cy="86556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417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D07B-4F2C-1440-A674-31E3AD00DCB0}"/>
              </a:ext>
            </a:extLst>
          </p:cNvPr>
          <p:cNvSpPr>
            <a:spLocks noGrp="1"/>
          </p:cNvSpPr>
          <p:nvPr>
            <p:ph type="title"/>
          </p:nvPr>
        </p:nvSpPr>
        <p:spPr/>
        <p:txBody>
          <a:bodyPr/>
          <a:lstStyle/>
          <a:p>
            <a:r>
              <a:rPr lang="en-US" dirty="0"/>
              <a:t>Valuing and Displaying Risk</a:t>
            </a:r>
          </a:p>
        </p:txBody>
      </p:sp>
      <p:sp>
        <p:nvSpPr>
          <p:cNvPr id="3" name="Text Placeholder 2">
            <a:extLst>
              <a:ext uri="{FF2B5EF4-FFF2-40B4-BE49-F238E27FC236}">
                <a16:creationId xmlns:a16="http://schemas.microsoft.com/office/drawing/2014/main" id="{F7E7ED55-9525-D344-9DC3-6BBEAEB1BE2E}"/>
              </a:ext>
            </a:extLst>
          </p:cNvPr>
          <p:cNvSpPr>
            <a:spLocks noGrp="1"/>
          </p:cNvSpPr>
          <p:nvPr>
            <p:ph type="body" sz="quarter" idx="10"/>
          </p:nvPr>
        </p:nvSpPr>
        <p:spPr>
          <a:xfrm>
            <a:off x="1246909" y="864525"/>
            <a:ext cx="6880096" cy="3587554"/>
          </a:xfrm>
        </p:spPr>
        <p:txBody>
          <a:bodyPr/>
          <a:lstStyle/>
          <a:p>
            <a:pPr marL="0" indent="0">
              <a:buNone/>
            </a:pPr>
            <a:endParaRPr lang="en-US" dirty="0"/>
          </a:p>
          <a:p>
            <a:pPr marL="342900" lvl="1" indent="0">
              <a:buNone/>
            </a:pPr>
            <a:endParaRPr lang="en-US" dirty="0"/>
          </a:p>
          <a:p>
            <a:pPr marL="342900" lvl="1" indent="0">
              <a:buNone/>
            </a:pPr>
            <a:r>
              <a:rPr lang="en-US" sz="2000" dirty="0"/>
              <a:t>             Creating Actionable Information is Critical</a:t>
            </a:r>
          </a:p>
          <a:p>
            <a:pPr marL="342900" lvl="1" indent="0">
              <a:buNone/>
            </a:pPr>
            <a:endParaRPr lang="en-US" dirty="0"/>
          </a:p>
          <a:p>
            <a:pPr marL="342900" lvl="1" indent="0">
              <a:buNone/>
            </a:pPr>
            <a:endParaRPr lang="en-US" dirty="0"/>
          </a:p>
          <a:p>
            <a:pPr marL="342900" lvl="1" indent="0">
              <a:buNone/>
            </a:pPr>
            <a:r>
              <a:rPr lang="en-US" dirty="0"/>
              <a:t>Does the system provide you with:</a:t>
            </a:r>
          </a:p>
          <a:p>
            <a:pPr marL="342900" lvl="1" indent="0">
              <a:buNone/>
            </a:pPr>
            <a:endParaRPr lang="en-US" dirty="0"/>
          </a:p>
          <a:p>
            <a:pPr lvl="1"/>
            <a:r>
              <a:rPr lang="en-US" dirty="0"/>
              <a:t>Cost drivers by department</a:t>
            </a:r>
          </a:p>
          <a:p>
            <a:pPr lvl="1"/>
            <a:r>
              <a:rPr lang="en-US" dirty="0"/>
              <a:t>Business partner cost drivers</a:t>
            </a:r>
          </a:p>
          <a:p>
            <a:pPr lvl="1"/>
            <a:r>
              <a:rPr lang="en-US" dirty="0"/>
              <a:t>Job tasks, root cause, etc. </a:t>
            </a:r>
          </a:p>
          <a:p>
            <a:pPr marL="342900" lvl="1" indent="0">
              <a:buNone/>
            </a:pPr>
            <a:endParaRPr lang="en-US" dirty="0"/>
          </a:p>
          <a:p>
            <a:pPr marL="0" indent="0">
              <a:buNone/>
            </a:pPr>
            <a:endParaRPr lang="en-US" dirty="0"/>
          </a:p>
          <a:p>
            <a:pPr marL="0" indent="0">
              <a:buNone/>
            </a:pPr>
            <a:endParaRPr lang="en-US" dirty="0"/>
          </a:p>
          <a:p>
            <a:pPr marL="0" indent="0">
              <a:buNone/>
            </a:pPr>
            <a:endParaRPr lang="en-US" dirty="0">
              <a:solidFill>
                <a:srgbClr val="FF0000"/>
              </a:solidFill>
            </a:endParaRPr>
          </a:p>
        </p:txBody>
      </p:sp>
      <p:sp>
        <p:nvSpPr>
          <p:cNvPr id="4" name="Slide Number Placeholder 3">
            <a:extLst>
              <a:ext uri="{FF2B5EF4-FFF2-40B4-BE49-F238E27FC236}">
                <a16:creationId xmlns:a16="http://schemas.microsoft.com/office/drawing/2014/main" id="{9E749AE8-9427-C749-AAC9-B85A8AD3CE50}"/>
              </a:ext>
            </a:extLst>
          </p:cNvPr>
          <p:cNvSpPr>
            <a:spLocks noGrp="1"/>
          </p:cNvSpPr>
          <p:nvPr>
            <p:ph type="sldNum" sz="quarter" idx="4"/>
          </p:nvPr>
        </p:nvSpPr>
        <p:spPr/>
        <p:txBody>
          <a:bodyPr/>
          <a:lstStyle/>
          <a:p>
            <a:fld id="{AC2BBF5C-F99E-D345-8BF5-120D837414FF}" type="slidenum">
              <a:rPr lang="en-US" smtClean="0"/>
              <a:pPr/>
              <a:t>24</a:t>
            </a:fld>
            <a:endParaRPr lang="en-US" dirty="0"/>
          </a:p>
        </p:txBody>
      </p:sp>
    </p:spTree>
    <p:extLst>
      <p:ext uri="{BB962C8B-B14F-4D97-AF65-F5344CB8AC3E}">
        <p14:creationId xmlns:p14="http://schemas.microsoft.com/office/powerpoint/2010/main" val="74684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E7ED55-9525-D344-9DC3-6BBEAEB1BE2E}"/>
              </a:ext>
            </a:extLst>
          </p:cNvPr>
          <p:cNvSpPr>
            <a:spLocks noGrp="1"/>
          </p:cNvSpPr>
          <p:nvPr>
            <p:ph type="body" sz="quarter" idx="10"/>
          </p:nvPr>
        </p:nvSpPr>
        <p:spPr>
          <a:xfrm>
            <a:off x="1246909" y="864525"/>
            <a:ext cx="6880096" cy="3587554"/>
          </a:xfrm>
        </p:spPr>
        <p:txBody>
          <a:bodyPr/>
          <a:lstStyle/>
          <a:p>
            <a:pPr marL="0" indent="0">
              <a:buNone/>
            </a:pPr>
            <a:endParaRPr lang="en-US" dirty="0"/>
          </a:p>
          <a:p>
            <a:pPr marL="342900" lvl="1" indent="0">
              <a:buNone/>
            </a:pPr>
            <a:endParaRPr lang="en-US" dirty="0"/>
          </a:p>
          <a:p>
            <a:pPr marL="342900" lvl="1" indent="0">
              <a:buNone/>
            </a:pPr>
            <a:endParaRPr lang="en-US" dirty="0"/>
          </a:p>
          <a:p>
            <a:pPr marL="0" indent="0">
              <a:buNone/>
            </a:pPr>
            <a:endParaRPr lang="en-US" dirty="0"/>
          </a:p>
          <a:p>
            <a:pPr marL="0" indent="0">
              <a:buNone/>
            </a:pPr>
            <a:endParaRPr lang="en-US" dirty="0"/>
          </a:p>
          <a:p>
            <a:pPr marL="0" indent="0">
              <a:buNone/>
            </a:pPr>
            <a:endParaRPr lang="en-US" dirty="0">
              <a:solidFill>
                <a:srgbClr val="FF0000"/>
              </a:solidFill>
            </a:endParaRPr>
          </a:p>
        </p:txBody>
      </p:sp>
      <p:sp>
        <p:nvSpPr>
          <p:cNvPr id="4" name="Slide Number Placeholder 3">
            <a:extLst>
              <a:ext uri="{FF2B5EF4-FFF2-40B4-BE49-F238E27FC236}">
                <a16:creationId xmlns:a16="http://schemas.microsoft.com/office/drawing/2014/main" id="{9E749AE8-9427-C749-AAC9-B85A8AD3CE50}"/>
              </a:ext>
            </a:extLst>
          </p:cNvPr>
          <p:cNvSpPr>
            <a:spLocks noGrp="1"/>
          </p:cNvSpPr>
          <p:nvPr>
            <p:ph type="sldNum" sz="quarter" idx="4"/>
          </p:nvPr>
        </p:nvSpPr>
        <p:spPr/>
        <p:txBody>
          <a:bodyPr/>
          <a:lstStyle/>
          <a:p>
            <a:fld id="{AC2BBF5C-F99E-D345-8BF5-120D837414FF}" type="slidenum">
              <a:rPr lang="en-US" smtClean="0"/>
              <a:pPr/>
              <a:t>25</a:t>
            </a:fld>
            <a:endParaRPr lang="en-US" dirty="0"/>
          </a:p>
        </p:txBody>
      </p:sp>
      <p:pic>
        <p:nvPicPr>
          <p:cNvPr id="5" name="Picture 4">
            <a:extLst>
              <a:ext uri="{FF2B5EF4-FFF2-40B4-BE49-F238E27FC236}">
                <a16:creationId xmlns:a16="http://schemas.microsoft.com/office/drawing/2014/main" id="{699985FE-DC67-453C-8E50-7A4A22CBE4A1}"/>
              </a:ext>
            </a:extLst>
          </p:cNvPr>
          <p:cNvPicPr>
            <a:picLocks noChangeAspect="1"/>
          </p:cNvPicPr>
          <p:nvPr/>
        </p:nvPicPr>
        <p:blipFill rotWithShape="1">
          <a:blip r:embed="rId3"/>
          <a:srcRect t="3448" r="970" b="7879"/>
          <a:stretch/>
        </p:blipFill>
        <p:spPr>
          <a:xfrm>
            <a:off x="0" y="105296"/>
            <a:ext cx="9055331" cy="4560902"/>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Ink 5">
                <a:extLst>
                  <a:ext uri="{FF2B5EF4-FFF2-40B4-BE49-F238E27FC236}">
                    <a16:creationId xmlns:a16="http://schemas.microsoft.com/office/drawing/2014/main" id="{5591B002-B817-418C-9B7D-DA7081AACC6A}"/>
                  </a:ext>
                </a:extLst>
              </p14:cNvPr>
              <p14:cNvContentPartPr/>
              <p14:nvPr/>
            </p14:nvContentPartPr>
            <p14:xfrm>
              <a:off x="232309" y="4033898"/>
              <a:ext cx="451080" cy="29160"/>
            </p14:xfrm>
          </p:contentPart>
        </mc:Choice>
        <mc:Fallback xmlns="">
          <p:pic>
            <p:nvPicPr>
              <p:cNvPr id="6" name="Ink 5">
                <a:extLst>
                  <a:ext uri="{FF2B5EF4-FFF2-40B4-BE49-F238E27FC236}">
                    <a16:creationId xmlns:a16="http://schemas.microsoft.com/office/drawing/2014/main" id="{5591B002-B817-418C-9B7D-DA7081AACC6A}"/>
                  </a:ext>
                </a:extLst>
              </p:cNvPr>
              <p:cNvPicPr/>
              <p:nvPr/>
            </p:nvPicPr>
            <p:blipFill>
              <a:blip r:embed="rId5"/>
              <a:stretch>
                <a:fillRect/>
              </a:stretch>
            </p:blipFill>
            <p:spPr>
              <a:xfrm>
                <a:off x="223309" y="4024898"/>
                <a:ext cx="4687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6C7FF4A2-9D79-47DD-BAFE-3335B2F015D7}"/>
                  </a:ext>
                </a:extLst>
              </p14:cNvPr>
              <p14:cNvContentPartPr/>
              <p14:nvPr/>
            </p14:nvContentPartPr>
            <p14:xfrm>
              <a:off x="207469" y="3983498"/>
              <a:ext cx="516960" cy="117360"/>
            </p14:xfrm>
          </p:contentPart>
        </mc:Choice>
        <mc:Fallback xmlns="">
          <p:pic>
            <p:nvPicPr>
              <p:cNvPr id="7" name="Ink 6">
                <a:extLst>
                  <a:ext uri="{FF2B5EF4-FFF2-40B4-BE49-F238E27FC236}">
                    <a16:creationId xmlns:a16="http://schemas.microsoft.com/office/drawing/2014/main" id="{6C7FF4A2-9D79-47DD-BAFE-3335B2F015D7}"/>
                  </a:ext>
                </a:extLst>
              </p:cNvPr>
              <p:cNvPicPr/>
              <p:nvPr/>
            </p:nvPicPr>
            <p:blipFill>
              <a:blip r:embed="rId7"/>
              <a:stretch>
                <a:fillRect/>
              </a:stretch>
            </p:blipFill>
            <p:spPr>
              <a:xfrm>
                <a:off x="198829" y="3974858"/>
                <a:ext cx="5346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F4F93A8F-02AD-4223-BDFC-1B4D1551020F}"/>
                  </a:ext>
                </a:extLst>
              </p14:cNvPr>
              <p14:cNvContentPartPr/>
              <p14:nvPr/>
            </p14:nvContentPartPr>
            <p14:xfrm>
              <a:off x="184429" y="3882698"/>
              <a:ext cx="252360" cy="79920"/>
            </p14:xfrm>
          </p:contentPart>
        </mc:Choice>
        <mc:Fallback xmlns="">
          <p:pic>
            <p:nvPicPr>
              <p:cNvPr id="8" name="Ink 7">
                <a:extLst>
                  <a:ext uri="{FF2B5EF4-FFF2-40B4-BE49-F238E27FC236}">
                    <a16:creationId xmlns:a16="http://schemas.microsoft.com/office/drawing/2014/main" id="{F4F93A8F-02AD-4223-BDFC-1B4D1551020F}"/>
                  </a:ext>
                </a:extLst>
              </p:cNvPr>
              <p:cNvPicPr/>
              <p:nvPr/>
            </p:nvPicPr>
            <p:blipFill>
              <a:blip r:embed="rId9"/>
              <a:stretch>
                <a:fillRect/>
              </a:stretch>
            </p:blipFill>
            <p:spPr>
              <a:xfrm>
                <a:off x="175429" y="3873698"/>
                <a:ext cx="270000" cy="97560"/>
              </a:xfrm>
              <a:prstGeom prst="rect">
                <a:avLst/>
              </a:prstGeom>
            </p:spPr>
          </p:pic>
        </mc:Fallback>
      </mc:AlternateContent>
    </p:spTree>
    <p:extLst>
      <p:ext uri="{BB962C8B-B14F-4D97-AF65-F5344CB8AC3E}">
        <p14:creationId xmlns:p14="http://schemas.microsoft.com/office/powerpoint/2010/main" val="3617125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D07B-4F2C-1440-A674-31E3AD00DCB0}"/>
              </a:ext>
            </a:extLst>
          </p:cNvPr>
          <p:cNvSpPr>
            <a:spLocks noGrp="1"/>
          </p:cNvSpPr>
          <p:nvPr>
            <p:ph type="title"/>
          </p:nvPr>
        </p:nvSpPr>
        <p:spPr>
          <a:xfrm>
            <a:off x="1008612" y="176993"/>
            <a:ext cx="7118394" cy="556709"/>
          </a:xfrm>
        </p:spPr>
        <p:txBody>
          <a:bodyPr>
            <a:normAutofit fontScale="90000"/>
          </a:bodyPr>
          <a:lstStyle/>
          <a:p>
            <a:r>
              <a:rPr lang="en-US" dirty="0"/>
              <a:t>Using Predictive Analytics to Identify Fraud  </a:t>
            </a:r>
          </a:p>
        </p:txBody>
      </p:sp>
      <p:sp>
        <p:nvSpPr>
          <p:cNvPr id="3" name="Text Placeholder 2">
            <a:extLst>
              <a:ext uri="{FF2B5EF4-FFF2-40B4-BE49-F238E27FC236}">
                <a16:creationId xmlns:a16="http://schemas.microsoft.com/office/drawing/2014/main" id="{F7E7ED55-9525-D344-9DC3-6BBEAEB1BE2E}"/>
              </a:ext>
            </a:extLst>
          </p:cNvPr>
          <p:cNvSpPr>
            <a:spLocks noGrp="1"/>
          </p:cNvSpPr>
          <p:nvPr>
            <p:ph type="body" sz="quarter" idx="10"/>
          </p:nvPr>
        </p:nvSpPr>
        <p:spPr>
          <a:xfrm>
            <a:off x="1008611" y="881149"/>
            <a:ext cx="7118394" cy="3570929"/>
          </a:xfrm>
        </p:spPr>
        <p:txBody>
          <a:bodyPr>
            <a:normAutofit/>
          </a:bodyPr>
          <a:lstStyle/>
          <a:p>
            <a:pPr marL="0" indent="0">
              <a:buNone/>
            </a:pPr>
            <a:endParaRPr lang="en-US" dirty="0"/>
          </a:p>
          <a:p>
            <a:pPr marL="0" indent="0">
              <a:buNone/>
            </a:pPr>
            <a:r>
              <a:rPr lang="en-US" dirty="0"/>
              <a:t>Without Predictive Analytics:</a:t>
            </a:r>
          </a:p>
          <a:p>
            <a:pPr lvl="1"/>
            <a:r>
              <a:rPr lang="en-US" i="1" dirty="0"/>
              <a:t>Fraud detection is likely Reactionary in nature – likely relying on a referral-based approach (whistle blowing or discovered by accident)</a:t>
            </a:r>
          </a:p>
          <a:p>
            <a:pPr marL="0" indent="0">
              <a:buNone/>
            </a:pPr>
            <a:endParaRPr lang="en-US" dirty="0"/>
          </a:p>
          <a:p>
            <a:pPr marL="0" indent="0">
              <a:buNone/>
            </a:pPr>
            <a:r>
              <a:rPr lang="en-US" dirty="0"/>
              <a:t>With Predictive Analytics:</a:t>
            </a:r>
          </a:p>
          <a:p>
            <a:pPr lvl="1"/>
            <a:r>
              <a:rPr lang="en-US" dirty="0"/>
              <a:t>Adopt a </a:t>
            </a:r>
            <a:r>
              <a:rPr lang="en-US" b="1" dirty="0"/>
              <a:t>Proactive</a:t>
            </a:r>
            <a:r>
              <a:rPr lang="en-US" dirty="0"/>
              <a:t> approach in fraud detection.</a:t>
            </a:r>
          </a:p>
          <a:p>
            <a:pPr lvl="1"/>
            <a:r>
              <a:rPr lang="en-US" dirty="0"/>
              <a:t>Models are developed and scored to uncover anomalies and suspicious behavior/patterns. Business team then takes the model results as potential “red flags” for further investigation.</a:t>
            </a:r>
          </a:p>
          <a:p>
            <a:pPr marL="0" indent="0">
              <a:buNone/>
            </a:pPr>
            <a:endParaRPr lang="en-US" dirty="0"/>
          </a:p>
        </p:txBody>
      </p:sp>
      <p:sp>
        <p:nvSpPr>
          <p:cNvPr id="4" name="Slide Number Placeholder 3">
            <a:extLst>
              <a:ext uri="{FF2B5EF4-FFF2-40B4-BE49-F238E27FC236}">
                <a16:creationId xmlns:a16="http://schemas.microsoft.com/office/drawing/2014/main" id="{9E749AE8-9427-C749-AAC9-B85A8AD3CE50}"/>
              </a:ext>
            </a:extLst>
          </p:cNvPr>
          <p:cNvSpPr>
            <a:spLocks noGrp="1"/>
          </p:cNvSpPr>
          <p:nvPr>
            <p:ph type="sldNum" sz="quarter" idx="4"/>
          </p:nvPr>
        </p:nvSpPr>
        <p:spPr/>
        <p:txBody>
          <a:bodyPr/>
          <a:lstStyle/>
          <a:p>
            <a:fld id="{AC2BBF5C-F99E-D345-8BF5-120D837414FF}" type="slidenum">
              <a:rPr lang="en-US" smtClean="0"/>
              <a:pPr/>
              <a:t>26</a:t>
            </a:fld>
            <a:endParaRPr lang="en-US" dirty="0"/>
          </a:p>
        </p:txBody>
      </p:sp>
    </p:spTree>
    <p:extLst>
      <p:ext uri="{BB962C8B-B14F-4D97-AF65-F5344CB8AC3E}">
        <p14:creationId xmlns:p14="http://schemas.microsoft.com/office/powerpoint/2010/main" val="25938539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D07B-4F2C-1440-A674-31E3AD00DCB0}"/>
              </a:ext>
            </a:extLst>
          </p:cNvPr>
          <p:cNvSpPr>
            <a:spLocks noGrp="1"/>
          </p:cNvSpPr>
          <p:nvPr>
            <p:ph type="title"/>
          </p:nvPr>
        </p:nvSpPr>
        <p:spPr/>
        <p:txBody>
          <a:bodyPr/>
          <a:lstStyle/>
          <a:p>
            <a:r>
              <a:rPr lang="en-US" dirty="0"/>
              <a:t>Example of Predictive Analytics</a:t>
            </a:r>
          </a:p>
        </p:txBody>
      </p:sp>
      <p:sp>
        <p:nvSpPr>
          <p:cNvPr id="3" name="Text Placeholder 2">
            <a:extLst>
              <a:ext uri="{FF2B5EF4-FFF2-40B4-BE49-F238E27FC236}">
                <a16:creationId xmlns:a16="http://schemas.microsoft.com/office/drawing/2014/main" id="{F7E7ED55-9525-D344-9DC3-6BBEAEB1BE2E}"/>
              </a:ext>
            </a:extLst>
          </p:cNvPr>
          <p:cNvSpPr>
            <a:spLocks noGrp="1"/>
          </p:cNvSpPr>
          <p:nvPr>
            <p:ph type="body" sz="quarter" idx="10"/>
          </p:nvPr>
        </p:nvSpPr>
        <p:spPr>
          <a:xfrm>
            <a:off x="1008611" y="881149"/>
            <a:ext cx="7118394" cy="3570929"/>
          </a:xfrm>
        </p:spPr>
        <p:txBody>
          <a:bodyPr/>
          <a:lstStyle/>
          <a:p>
            <a:pPr marL="0" indent="0">
              <a:buNone/>
            </a:pPr>
            <a:r>
              <a:rPr lang="en-US" dirty="0"/>
              <a:t>Excessive Monthly Billing per Patient/Claimant</a:t>
            </a:r>
          </a:p>
          <a:p>
            <a:r>
              <a:rPr lang="en-US" dirty="0"/>
              <a:t>On average, providers bill the County 2 times per month</a:t>
            </a:r>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E749AE8-9427-C749-AAC9-B85A8AD3CE50}"/>
              </a:ext>
            </a:extLst>
          </p:cNvPr>
          <p:cNvSpPr>
            <a:spLocks noGrp="1"/>
          </p:cNvSpPr>
          <p:nvPr>
            <p:ph type="sldNum" sz="quarter" idx="4"/>
          </p:nvPr>
        </p:nvSpPr>
        <p:spPr/>
        <p:txBody>
          <a:bodyPr/>
          <a:lstStyle/>
          <a:p>
            <a:fld id="{AC2BBF5C-F99E-D345-8BF5-120D837414FF}" type="slidenum">
              <a:rPr lang="en-US" smtClean="0"/>
              <a:pPr/>
              <a:t>27</a:t>
            </a:fld>
            <a:endParaRPr lang="en-US" dirty="0"/>
          </a:p>
        </p:txBody>
      </p:sp>
      <p:pic>
        <p:nvPicPr>
          <p:cNvPr id="5" name="Picture 2">
            <a:extLst>
              <a:ext uri="{FF2B5EF4-FFF2-40B4-BE49-F238E27FC236}">
                <a16:creationId xmlns:a16="http://schemas.microsoft.com/office/drawing/2014/main" id="{2AB31197-F119-47BE-AE10-0FA118EE1A0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0381" y="1663300"/>
            <a:ext cx="3715751" cy="27887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8AC0745B-EFBF-4D7F-85F2-7A5045BF36F9}"/>
              </a:ext>
            </a:extLst>
          </p:cNvPr>
          <p:cNvSpPr txBox="1"/>
          <p:nvPr/>
        </p:nvSpPr>
        <p:spPr>
          <a:xfrm>
            <a:off x="1462866" y="2166492"/>
            <a:ext cx="1202749" cy="1846659"/>
          </a:xfrm>
          <a:prstGeom prst="rect">
            <a:avLst/>
          </a:prstGeom>
          <a:noFill/>
        </p:spPr>
        <p:txBody>
          <a:bodyPr wrap="square" rtlCol="0">
            <a:spAutoFit/>
          </a:bodyPr>
          <a:lstStyle/>
          <a:p>
            <a:r>
              <a:rPr lang="en-US" sz="1200" dirty="0"/>
              <a:t>710919710: WEAVER MD, RONALD</a:t>
            </a:r>
          </a:p>
          <a:p>
            <a:r>
              <a:rPr lang="en-US" sz="1200" dirty="0"/>
              <a:t>Billed 28 times for a single patient</a:t>
            </a:r>
          </a:p>
          <a:p>
            <a:r>
              <a:rPr lang="en-US" sz="1200" dirty="0"/>
              <a:t>during April 2015</a:t>
            </a:r>
          </a:p>
          <a:p>
            <a:endParaRPr lang="en-US" dirty="0"/>
          </a:p>
        </p:txBody>
      </p:sp>
      <p:sp>
        <p:nvSpPr>
          <p:cNvPr id="7" name="Arrow: Right 6">
            <a:extLst>
              <a:ext uri="{FF2B5EF4-FFF2-40B4-BE49-F238E27FC236}">
                <a16:creationId xmlns:a16="http://schemas.microsoft.com/office/drawing/2014/main" id="{5D1632CE-8196-4D90-B73F-1B86B5D50FDF}"/>
              </a:ext>
            </a:extLst>
          </p:cNvPr>
          <p:cNvSpPr/>
          <p:nvPr/>
        </p:nvSpPr>
        <p:spPr>
          <a:xfrm>
            <a:off x="2903870" y="2584486"/>
            <a:ext cx="838164"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30ADBC9-1A9A-4FAB-9B5F-2492C8FFB7F5}"/>
              </a:ext>
            </a:extLst>
          </p:cNvPr>
          <p:cNvPicPr/>
          <p:nvPr/>
        </p:nvPicPr>
        <p:blipFill>
          <a:blip r:embed="rId4"/>
          <a:stretch>
            <a:fillRect/>
          </a:stretch>
        </p:blipFill>
        <p:spPr>
          <a:xfrm>
            <a:off x="5119332" y="2649911"/>
            <a:ext cx="3908195" cy="2208817"/>
          </a:xfrm>
          <a:prstGeom prst="rect">
            <a:avLst/>
          </a:prstGeom>
        </p:spPr>
      </p:pic>
    </p:spTree>
    <p:extLst>
      <p:ext uri="{BB962C8B-B14F-4D97-AF65-F5344CB8AC3E}">
        <p14:creationId xmlns:p14="http://schemas.microsoft.com/office/powerpoint/2010/main" val="1156292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D07B-4F2C-1440-A674-31E3AD00DCB0}"/>
              </a:ext>
            </a:extLst>
          </p:cNvPr>
          <p:cNvSpPr>
            <a:spLocks noGrp="1"/>
          </p:cNvSpPr>
          <p:nvPr>
            <p:ph type="title"/>
          </p:nvPr>
        </p:nvSpPr>
        <p:spPr/>
        <p:txBody>
          <a:bodyPr/>
          <a:lstStyle/>
          <a:p>
            <a:r>
              <a:rPr lang="en-US" dirty="0"/>
              <a:t>Example of Predictive Analytics</a:t>
            </a:r>
          </a:p>
        </p:txBody>
      </p:sp>
      <p:sp>
        <p:nvSpPr>
          <p:cNvPr id="4" name="Slide Number Placeholder 3">
            <a:extLst>
              <a:ext uri="{FF2B5EF4-FFF2-40B4-BE49-F238E27FC236}">
                <a16:creationId xmlns:a16="http://schemas.microsoft.com/office/drawing/2014/main" id="{9E749AE8-9427-C749-AAC9-B85A8AD3CE50}"/>
              </a:ext>
            </a:extLst>
          </p:cNvPr>
          <p:cNvSpPr>
            <a:spLocks noGrp="1"/>
          </p:cNvSpPr>
          <p:nvPr>
            <p:ph type="sldNum" sz="quarter" idx="4"/>
          </p:nvPr>
        </p:nvSpPr>
        <p:spPr/>
        <p:txBody>
          <a:bodyPr/>
          <a:lstStyle/>
          <a:p>
            <a:fld id="{AC2BBF5C-F99E-D345-8BF5-120D837414FF}" type="slidenum">
              <a:rPr lang="en-US" smtClean="0"/>
              <a:pPr/>
              <a:t>28</a:t>
            </a:fld>
            <a:endParaRPr lang="en-US" dirty="0"/>
          </a:p>
        </p:txBody>
      </p:sp>
      <p:pic>
        <p:nvPicPr>
          <p:cNvPr id="7" name="Picture 1">
            <a:extLst>
              <a:ext uri="{FF2B5EF4-FFF2-40B4-BE49-F238E27FC236}">
                <a16:creationId xmlns:a16="http://schemas.microsoft.com/office/drawing/2014/main" id="{C6B8033A-F94A-4E9E-AE7C-DE8E9E3BFC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5522" y="733702"/>
            <a:ext cx="5611514" cy="22543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2">
            <a:extLst>
              <a:ext uri="{FF2B5EF4-FFF2-40B4-BE49-F238E27FC236}">
                <a16:creationId xmlns:a16="http://schemas.microsoft.com/office/drawing/2014/main" id="{71B5FEB7-4897-4091-9576-CD779112FB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2571" y="1794986"/>
            <a:ext cx="5370023" cy="302084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014825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D07B-4F2C-1440-A674-31E3AD00DCB0}"/>
              </a:ext>
            </a:extLst>
          </p:cNvPr>
          <p:cNvSpPr>
            <a:spLocks noGrp="1"/>
          </p:cNvSpPr>
          <p:nvPr>
            <p:ph type="title"/>
          </p:nvPr>
        </p:nvSpPr>
        <p:spPr/>
        <p:txBody>
          <a:bodyPr/>
          <a:lstStyle/>
          <a:p>
            <a:r>
              <a:rPr lang="en-US" dirty="0"/>
              <a:t>Example of Predictive Analytics</a:t>
            </a:r>
          </a:p>
        </p:txBody>
      </p:sp>
      <p:sp>
        <p:nvSpPr>
          <p:cNvPr id="3" name="Text Placeholder 2">
            <a:extLst>
              <a:ext uri="{FF2B5EF4-FFF2-40B4-BE49-F238E27FC236}">
                <a16:creationId xmlns:a16="http://schemas.microsoft.com/office/drawing/2014/main" id="{F7E7ED55-9525-D344-9DC3-6BBEAEB1BE2E}"/>
              </a:ext>
            </a:extLst>
          </p:cNvPr>
          <p:cNvSpPr>
            <a:spLocks noGrp="1"/>
          </p:cNvSpPr>
          <p:nvPr>
            <p:ph type="body" sz="quarter" idx="10"/>
          </p:nvPr>
        </p:nvSpPr>
        <p:spPr>
          <a:xfrm>
            <a:off x="1008611" y="881149"/>
            <a:ext cx="7118394" cy="3570929"/>
          </a:xfrm>
        </p:spPr>
        <p:txBody>
          <a:bodyPr/>
          <a:lstStyle/>
          <a:p>
            <a:pPr marL="0" indent="0">
              <a:buNone/>
            </a:pPr>
            <a:r>
              <a:rPr lang="en-US" dirty="0"/>
              <a:t>Excessive Monthly Billing per Patient/Claimant</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E749AE8-9427-C749-AAC9-B85A8AD3CE50}"/>
              </a:ext>
            </a:extLst>
          </p:cNvPr>
          <p:cNvSpPr>
            <a:spLocks noGrp="1"/>
          </p:cNvSpPr>
          <p:nvPr>
            <p:ph type="sldNum" sz="quarter" idx="4"/>
          </p:nvPr>
        </p:nvSpPr>
        <p:spPr/>
        <p:txBody>
          <a:bodyPr/>
          <a:lstStyle/>
          <a:p>
            <a:fld id="{AC2BBF5C-F99E-D345-8BF5-120D837414FF}" type="slidenum">
              <a:rPr lang="en-US" smtClean="0"/>
              <a:pPr/>
              <a:t>29</a:t>
            </a:fld>
            <a:endParaRPr lang="en-US" dirty="0"/>
          </a:p>
        </p:txBody>
      </p:sp>
      <p:pic>
        <p:nvPicPr>
          <p:cNvPr id="7" name="Picture 3">
            <a:extLst>
              <a:ext uri="{FF2B5EF4-FFF2-40B4-BE49-F238E27FC236}">
                <a16:creationId xmlns:a16="http://schemas.microsoft.com/office/drawing/2014/main" id="{5CD7C339-9F07-4D0C-BC3F-9F20E6AE8B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8611" y="1818264"/>
            <a:ext cx="7370279" cy="2212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8820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D07B-4F2C-1440-A674-31E3AD00DCB0}"/>
              </a:ext>
            </a:extLst>
          </p:cNvPr>
          <p:cNvSpPr>
            <a:spLocks noGrp="1"/>
          </p:cNvSpPr>
          <p:nvPr>
            <p:ph type="title"/>
          </p:nvPr>
        </p:nvSpPr>
        <p:spPr/>
        <p:txBody>
          <a:bodyPr/>
          <a:lstStyle/>
          <a:p>
            <a:r>
              <a:rPr lang="en-US" dirty="0"/>
              <a:t>Leveraging Technology</a:t>
            </a:r>
          </a:p>
        </p:txBody>
      </p:sp>
      <p:sp>
        <p:nvSpPr>
          <p:cNvPr id="3" name="Text Placeholder 2">
            <a:extLst>
              <a:ext uri="{FF2B5EF4-FFF2-40B4-BE49-F238E27FC236}">
                <a16:creationId xmlns:a16="http://schemas.microsoft.com/office/drawing/2014/main" id="{F7E7ED55-9525-D344-9DC3-6BBEAEB1BE2E}"/>
              </a:ext>
            </a:extLst>
          </p:cNvPr>
          <p:cNvSpPr>
            <a:spLocks noGrp="1"/>
          </p:cNvSpPr>
          <p:nvPr>
            <p:ph type="body" sz="quarter" idx="10"/>
          </p:nvPr>
        </p:nvSpPr>
        <p:spPr/>
        <p:txBody>
          <a:bodyPr/>
          <a:lstStyle/>
          <a:p>
            <a:pPr marL="0" indent="0">
              <a:buNone/>
            </a:pPr>
            <a:endParaRPr lang="en-US" dirty="0"/>
          </a:p>
          <a:p>
            <a:pPr marL="0" indent="0">
              <a:buNone/>
            </a:pPr>
            <a:endParaRPr lang="en-US" dirty="0"/>
          </a:p>
          <a:p>
            <a:pPr marL="0" indent="0">
              <a:buNone/>
            </a:pPr>
            <a:r>
              <a:rPr lang="en-US" dirty="0"/>
              <a:t>Organizations large and small must determine how to leverage technology and other resources to maximize the effectiveness and efficiency of their safety and risk management programs.  </a:t>
            </a:r>
          </a:p>
        </p:txBody>
      </p:sp>
      <p:sp>
        <p:nvSpPr>
          <p:cNvPr id="4" name="Slide Number Placeholder 3">
            <a:extLst>
              <a:ext uri="{FF2B5EF4-FFF2-40B4-BE49-F238E27FC236}">
                <a16:creationId xmlns:a16="http://schemas.microsoft.com/office/drawing/2014/main" id="{9E749AE8-9427-C749-AAC9-B85A8AD3CE50}"/>
              </a:ext>
            </a:extLst>
          </p:cNvPr>
          <p:cNvSpPr>
            <a:spLocks noGrp="1"/>
          </p:cNvSpPr>
          <p:nvPr>
            <p:ph type="sldNum" sz="quarter" idx="4"/>
          </p:nvPr>
        </p:nvSpPr>
        <p:spPr/>
        <p:txBody>
          <a:bodyPr/>
          <a:lstStyle/>
          <a:p>
            <a:fld id="{AC2BBF5C-F99E-D345-8BF5-120D837414FF}" type="slidenum">
              <a:rPr lang="en-US" smtClean="0"/>
              <a:pPr/>
              <a:t>3</a:t>
            </a:fld>
            <a:endParaRPr lang="en-US" dirty="0"/>
          </a:p>
        </p:txBody>
      </p:sp>
    </p:spTree>
    <p:extLst>
      <p:ext uri="{BB962C8B-B14F-4D97-AF65-F5344CB8AC3E}">
        <p14:creationId xmlns:p14="http://schemas.microsoft.com/office/powerpoint/2010/main" val="2352933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D07B-4F2C-1440-A674-31E3AD00DCB0}"/>
              </a:ext>
            </a:extLst>
          </p:cNvPr>
          <p:cNvSpPr>
            <a:spLocks noGrp="1"/>
          </p:cNvSpPr>
          <p:nvPr>
            <p:ph type="title"/>
          </p:nvPr>
        </p:nvSpPr>
        <p:spPr/>
        <p:txBody>
          <a:bodyPr/>
          <a:lstStyle/>
          <a:p>
            <a:r>
              <a:rPr lang="en-US" dirty="0"/>
              <a:t>Other Examples </a:t>
            </a:r>
          </a:p>
        </p:txBody>
      </p:sp>
      <p:sp>
        <p:nvSpPr>
          <p:cNvPr id="3" name="Text Placeholder 2">
            <a:extLst>
              <a:ext uri="{FF2B5EF4-FFF2-40B4-BE49-F238E27FC236}">
                <a16:creationId xmlns:a16="http://schemas.microsoft.com/office/drawing/2014/main" id="{F7E7ED55-9525-D344-9DC3-6BBEAEB1BE2E}"/>
              </a:ext>
            </a:extLst>
          </p:cNvPr>
          <p:cNvSpPr>
            <a:spLocks noGrp="1"/>
          </p:cNvSpPr>
          <p:nvPr>
            <p:ph type="body" sz="quarter" idx="10"/>
          </p:nvPr>
        </p:nvSpPr>
        <p:spPr>
          <a:xfrm>
            <a:off x="1008611" y="881149"/>
            <a:ext cx="7118394" cy="3570929"/>
          </a:xfrm>
        </p:spPr>
        <p:txBody>
          <a:bodyPr/>
          <a:lstStyle/>
          <a:p>
            <a:pPr marL="0" indent="0">
              <a:buNone/>
            </a:pPr>
            <a:r>
              <a:rPr lang="en-US" dirty="0"/>
              <a:t>Acceleration of monthly billing levels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E749AE8-9427-C749-AAC9-B85A8AD3CE50}"/>
              </a:ext>
            </a:extLst>
          </p:cNvPr>
          <p:cNvSpPr>
            <a:spLocks noGrp="1"/>
          </p:cNvSpPr>
          <p:nvPr>
            <p:ph type="sldNum" sz="quarter" idx="4"/>
          </p:nvPr>
        </p:nvSpPr>
        <p:spPr/>
        <p:txBody>
          <a:bodyPr/>
          <a:lstStyle/>
          <a:p>
            <a:fld id="{AC2BBF5C-F99E-D345-8BF5-120D837414FF}" type="slidenum">
              <a:rPr lang="en-US" smtClean="0"/>
              <a:pPr/>
              <a:t>30</a:t>
            </a:fld>
            <a:endParaRPr lang="en-US" dirty="0"/>
          </a:p>
        </p:txBody>
      </p:sp>
      <p:pic>
        <p:nvPicPr>
          <p:cNvPr id="7" name="Picture 6">
            <a:extLst>
              <a:ext uri="{FF2B5EF4-FFF2-40B4-BE49-F238E27FC236}">
                <a16:creationId xmlns:a16="http://schemas.microsoft.com/office/drawing/2014/main" id="{E763CF62-8F79-4FF5-92D8-323A131FA4A4}"/>
              </a:ext>
            </a:extLst>
          </p:cNvPr>
          <p:cNvPicPr/>
          <p:nvPr/>
        </p:nvPicPr>
        <p:blipFill>
          <a:blip r:embed="rId3"/>
          <a:stretch>
            <a:fillRect/>
          </a:stretch>
        </p:blipFill>
        <p:spPr>
          <a:xfrm>
            <a:off x="2200101" y="1327970"/>
            <a:ext cx="4743797" cy="3338227"/>
          </a:xfrm>
          <a:prstGeom prst="rect">
            <a:avLst/>
          </a:prstGeom>
        </p:spPr>
      </p:pic>
      <p:cxnSp>
        <p:nvCxnSpPr>
          <p:cNvPr id="6" name="Straight Arrow Connector 5">
            <a:extLst>
              <a:ext uri="{FF2B5EF4-FFF2-40B4-BE49-F238E27FC236}">
                <a16:creationId xmlns:a16="http://schemas.microsoft.com/office/drawing/2014/main" id="{33BE1BB2-ACBB-46C1-AF5E-82BE7AAEC565}"/>
              </a:ext>
            </a:extLst>
          </p:cNvPr>
          <p:cNvCxnSpPr/>
          <p:nvPr/>
        </p:nvCxnSpPr>
        <p:spPr>
          <a:xfrm>
            <a:off x="4716780" y="2141220"/>
            <a:ext cx="0" cy="1074420"/>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4999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D07B-4F2C-1440-A674-31E3AD00DCB0}"/>
              </a:ext>
            </a:extLst>
          </p:cNvPr>
          <p:cNvSpPr>
            <a:spLocks noGrp="1"/>
          </p:cNvSpPr>
          <p:nvPr>
            <p:ph type="title"/>
          </p:nvPr>
        </p:nvSpPr>
        <p:spPr/>
        <p:txBody>
          <a:bodyPr/>
          <a:lstStyle/>
          <a:p>
            <a:r>
              <a:rPr lang="en-US" dirty="0"/>
              <a:t>Partner Resources </a:t>
            </a:r>
          </a:p>
        </p:txBody>
      </p:sp>
      <p:sp>
        <p:nvSpPr>
          <p:cNvPr id="3" name="Text Placeholder 2">
            <a:extLst>
              <a:ext uri="{FF2B5EF4-FFF2-40B4-BE49-F238E27FC236}">
                <a16:creationId xmlns:a16="http://schemas.microsoft.com/office/drawing/2014/main" id="{F7E7ED55-9525-D344-9DC3-6BBEAEB1BE2E}"/>
              </a:ext>
            </a:extLst>
          </p:cNvPr>
          <p:cNvSpPr>
            <a:spLocks noGrp="1"/>
          </p:cNvSpPr>
          <p:nvPr>
            <p:ph type="body" sz="quarter" idx="10"/>
          </p:nvPr>
        </p:nvSpPr>
        <p:spPr>
          <a:xfrm>
            <a:off x="1008611" y="881149"/>
            <a:ext cx="7118394" cy="3570929"/>
          </a:xfrm>
        </p:spPr>
        <p:txBody>
          <a:bodyPr>
            <a:normAutofit/>
          </a:bodyPr>
          <a:lstStyle/>
          <a:p>
            <a:pPr marL="0" indent="0">
              <a:buNone/>
            </a:pPr>
            <a:endParaRPr lang="en-US" dirty="0"/>
          </a:p>
          <a:p>
            <a:pPr marL="0" indent="0">
              <a:buNone/>
            </a:pPr>
            <a:r>
              <a:rPr lang="en-US" dirty="0"/>
              <a:t>Consider the resources available from your business partners</a:t>
            </a:r>
          </a:p>
          <a:p>
            <a:pPr marL="0" indent="0">
              <a:buNone/>
            </a:pPr>
            <a:endParaRPr lang="en-US" dirty="0"/>
          </a:p>
          <a:p>
            <a:pPr marL="0" indent="0">
              <a:buNone/>
            </a:pPr>
            <a:r>
              <a:rPr lang="en-US" dirty="0"/>
              <a:t>What do they do today that they did not do 15 years ago?</a:t>
            </a:r>
          </a:p>
          <a:p>
            <a:pPr marL="0" indent="0">
              <a:buNone/>
            </a:pPr>
            <a:endParaRPr lang="en-US" dirty="0"/>
          </a:p>
          <a:p>
            <a:pPr marL="0" indent="0">
              <a:buNone/>
            </a:pPr>
            <a:r>
              <a:rPr lang="en-US" dirty="0"/>
              <a:t>Examples:</a:t>
            </a:r>
          </a:p>
          <a:p>
            <a:r>
              <a:rPr lang="en-US" i="1" dirty="0"/>
              <a:t>Underwriting processes that produce other services that you can use – building valuations, exposures disclosed on U.R.</a:t>
            </a:r>
          </a:p>
          <a:p>
            <a:r>
              <a:rPr lang="en-US" i="1" dirty="0"/>
              <a:t>Current RMIS systems that you can have access to </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E749AE8-9427-C749-AAC9-B85A8AD3CE50}"/>
              </a:ext>
            </a:extLst>
          </p:cNvPr>
          <p:cNvSpPr>
            <a:spLocks noGrp="1"/>
          </p:cNvSpPr>
          <p:nvPr>
            <p:ph type="sldNum" sz="quarter" idx="4"/>
          </p:nvPr>
        </p:nvSpPr>
        <p:spPr/>
        <p:txBody>
          <a:bodyPr/>
          <a:lstStyle/>
          <a:p>
            <a:fld id="{AC2BBF5C-F99E-D345-8BF5-120D837414FF}" type="slidenum">
              <a:rPr lang="en-US" smtClean="0"/>
              <a:pPr/>
              <a:t>31</a:t>
            </a:fld>
            <a:endParaRPr lang="en-US" dirty="0"/>
          </a:p>
        </p:txBody>
      </p:sp>
    </p:spTree>
    <p:extLst>
      <p:ext uri="{BB962C8B-B14F-4D97-AF65-F5344CB8AC3E}">
        <p14:creationId xmlns:p14="http://schemas.microsoft.com/office/powerpoint/2010/main" val="3632698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D07B-4F2C-1440-A674-31E3AD00DCB0}"/>
              </a:ext>
            </a:extLst>
          </p:cNvPr>
          <p:cNvSpPr>
            <a:spLocks noGrp="1"/>
          </p:cNvSpPr>
          <p:nvPr>
            <p:ph type="title"/>
          </p:nvPr>
        </p:nvSpPr>
        <p:spPr/>
        <p:txBody>
          <a:bodyPr/>
          <a:lstStyle/>
          <a:p>
            <a:r>
              <a:rPr lang="en-US" dirty="0"/>
              <a:t>Other Technologies Available </a:t>
            </a:r>
          </a:p>
        </p:txBody>
      </p:sp>
      <p:sp>
        <p:nvSpPr>
          <p:cNvPr id="3" name="Text Placeholder 2">
            <a:extLst>
              <a:ext uri="{FF2B5EF4-FFF2-40B4-BE49-F238E27FC236}">
                <a16:creationId xmlns:a16="http://schemas.microsoft.com/office/drawing/2014/main" id="{F7E7ED55-9525-D344-9DC3-6BBEAEB1BE2E}"/>
              </a:ext>
            </a:extLst>
          </p:cNvPr>
          <p:cNvSpPr>
            <a:spLocks noGrp="1"/>
          </p:cNvSpPr>
          <p:nvPr>
            <p:ph type="body" sz="quarter" idx="10"/>
          </p:nvPr>
        </p:nvSpPr>
        <p:spPr>
          <a:xfrm>
            <a:off x="1008611" y="881149"/>
            <a:ext cx="7118394" cy="3570929"/>
          </a:xfrm>
        </p:spPr>
        <p:txBody>
          <a:bodyPr/>
          <a:lstStyle/>
          <a:p>
            <a:pPr marL="0" indent="0">
              <a:buNone/>
            </a:pPr>
            <a:endParaRPr lang="en-US" dirty="0"/>
          </a:p>
          <a:p>
            <a:pPr marL="0" indent="0">
              <a:buNone/>
            </a:pPr>
            <a:r>
              <a:rPr lang="en-US" dirty="0" err="1"/>
              <a:t>Cognos</a:t>
            </a:r>
            <a:endParaRPr lang="en-US" dirty="0"/>
          </a:p>
          <a:p>
            <a:pPr marL="0" indent="0">
              <a:buNone/>
            </a:pPr>
            <a:endParaRPr lang="en-US" dirty="0"/>
          </a:p>
          <a:p>
            <a:pPr marL="0" indent="0">
              <a:buNone/>
            </a:pPr>
            <a:r>
              <a:rPr lang="en-US" dirty="0"/>
              <a:t>Power BI</a:t>
            </a:r>
          </a:p>
          <a:p>
            <a:pPr marL="0" indent="0">
              <a:buNone/>
            </a:pPr>
            <a:endParaRPr lang="en-US" dirty="0"/>
          </a:p>
          <a:p>
            <a:pPr marL="0" indent="0">
              <a:buNone/>
            </a:pPr>
            <a:r>
              <a:rPr lang="en-US" dirty="0"/>
              <a:t>Watson Analytics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E749AE8-9427-C749-AAC9-B85A8AD3CE50}"/>
              </a:ext>
            </a:extLst>
          </p:cNvPr>
          <p:cNvSpPr>
            <a:spLocks noGrp="1"/>
          </p:cNvSpPr>
          <p:nvPr>
            <p:ph type="sldNum" sz="quarter" idx="4"/>
          </p:nvPr>
        </p:nvSpPr>
        <p:spPr/>
        <p:txBody>
          <a:bodyPr/>
          <a:lstStyle/>
          <a:p>
            <a:fld id="{AC2BBF5C-F99E-D345-8BF5-120D837414FF}" type="slidenum">
              <a:rPr lang="en-US" smtClean="0"/>
              <a:pPr/>
              <a:t>32</a:t>
            </a:fld>
            <a:endParaRPr lang="en-US" dirty="0"/>
          </a:p>
        </p:txBody>
      </p:sp>
      <p:pic>
        <p:nvPicPr>
          <p:cNvPr id="5" name="Picture 4">
            <a:extLst>
              <a:ext uri="{FF2B5EF4-FFF2-40B4-BE49-F238E27FC236}">
                <a16:creationId xmlns:a16="http://schemas.microsoft.com/office/drawing/2014/main" id="{78A21CED-3F89-4903-9928-D3B1D87F14F3}"/>
              </a:ext>
            </a:extLst>
          </p:cNvPr>
          <p:cNvPicPr>
            <a:picLocks noChangeAspect="1"/>
          </p:cNvPicPr>
          <p:nvPr/>
        </p:nvPicPr>
        <p:blipFill>
          <a:blip r:embed="rId3"/>
          <a:stretch>
            <a:fillRect/>
          </a:stretch>
        </p:blipFill>
        <p:spPr>
          <a:xfrm>
            <a:off x="3890356" y="1266518"/>
            <a:ext cx="5203767" cy="2931063"/>
          </a:xfrm>
          <a:prstGeom prst="rect">
            <a:avLst/>
          </a:prstGeom>
        </p:spPr>
      </p:pic>
    </p:spTree>
    <p:extLst>
      <p:ext uri="{BB962C8B-B14F-4D97-AF65-F5344CB8AC3E}">
        <p14:creationId xmlns:p14="http://schemas.microsoft.com/office/powerpoint/2010/main" val="32414156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D07B-4F2C-1440-A674-31E3AD00DCB0}"/>
              </a:ext>
            </a:extLst>
          </p:cNvPr>
          <p:cNvSpPr>
            <a:spLocks noGrp="1"/>
          </p:cNvSpPr>
          <p:nvPr>
            <p:ph type="title"/>
          </p:nvPr>
        </p:nvSpPr>
        <p:spPr/>
        <p:txBody>
          <a:bodyPr/>
          <a:lstStyle/>
          <a:p>
            <a:r>
              <a:rPr lang="en-US" dirty="0"/>
              <a:t>Case Study</a:t>
            </a:r>
          </a:p>
        </p:txBody>
      </p:sp>
      <p:sp>
        <p:nvSpPr>
          <p:cNvPr id="3" name="Text Placeholder 2">
            <a:extLst>
              <a:ext uri="{FF2B5EF4-FFF2-40B4-BE49-F238E27FC236}">
                <a16:creationId xmlns:a16="http://schemas.microsoft.com/office/drawing/2014/main" id="{F7E7ED55-9525-D344-9DC3-6BBEAEB1BE2E}"/>
              </a:ext>
            </a:extLst>
          </p:cNvPr>
          <p:cNvSpPr>
            <a:spLocks noGrp="1"/>
          </p:cNvSpPr>
          <p:nvPr>
            <p:ph type="body" sz="quarter" idx="10"/>
          </p:nvPr>
        </p:nvSpPr>
        <p:spPr/>
        <p:txBody>
          <a:bodyPr/>
          <a:lstStyle/>
          <a:p>
            <a:endParaRPr lang="en-US" dirty="0"/>
          </a:p>
          <a:p>
            <a:pPr marL="0" indent="0">
              <a:buNone/>
            </a:pPr>
            <a:endParaRPr lang="en-US" i="1" dirty="0"/>
          </a:p>
          <a:p>
            <a:pPr marL="0" indent="0">
              <a:buNone/>
            </a:pPr>
            <a:r>
              <a:rPr lang="en-US" i="1" dirty="0"/>
              <a:t>County of Los Angeles</a:t>
            </a:r>
          </a:p>
          <a:p>
            <a:pPr marL="0" indent="0">
              <a:buNone/>
            </a:pPr>
            <a:r>
              <a:rPr lang="en-US" sz="1400" i="1" dirty="0"/>
              <a:t>https://riskmanagement.lacounty.gov/</a:t>
            </a:r>
          </a:p>
          <a:p>
            <a:pPr marL="0" indent="0">
              <a:buNone/>
            </a:pPr>
            <a:endParaRPr lang="en-US" i="1" dirty="0"/>
          </a:p>
          <a:p>
            <a:pPr marL="0" indent="0">
              <a:buNone/>
            </a:pPr>
            <a:endParaRPr lang="en-US" i="1" dirty="0"/>
          </a:p>
        </p:txBody>
      </p:sp>
      <p:sp>
        <p:nvSpPr>
          <p:cNvPr id="4" name="Slide Number Placeholder 3">
            <a:extLst>
              <a:ext uri="{FF2B5EF4-FFF2-40B4-BE49-F238E27FC236}">
                <a16:creationId xmlns:a16="http://schemas.microsoft.com/office/drawing/2014/main" id="{9E749AE8-9427-C749-AAC9-B85A8AD3CE50}"/>
              </a:ext>
            </a:extLst>
          </p:cNvPr>
          <p:cNvSpPr>
            <a:spLocks noGrp="1"/>
          </p:cNvSpPr>
          <p:nvPr>
            <p:ph type="sldNum" sz="quarter" idx="4"/>
          </p:nvPr>
        </p:nvSpPr>
        <p:spPr/>
        <p:txBody>
          <a:bodyPr/>
          <a:lstStyle/>
          <a:p>
            <a:fld id="{AC2BBF5C-F99E-D345-8BF5-120D837414FF}" type="slidenum">
              <a:rPr lang="en-US" smtClean="0"/>
              <a:pPr/>
              <a:t>33</a:t>
            </a:fld>
            <a:endParaRPr lang="en-US" dirty="0"/>
          </a:p>
        </p:txBody>
      </p:sp>
      <p:pic>
        <p:nvPicPr>
          <p:cNvPr id="5" name="Picture 4">
            <a:extLst>
              <a:ext uri="{FF2B5EF4-FFF2-40B4-BE49-F238E27FC236}">
                <a16:creationId xmlns:a16="http://schemas.microsoft.com/office/drawing/2014/main" id="{DA092212-9B5A-4FA1-B71C-FA6B04067567}"/>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78149" y="1548825"/>
            <a:ext cx="2180634" cy="2180634"/>
          </a:xfrm>
          <a:prstGeom prst="rect">
            <a:avLst/>
          </a:prstGeom>
        </p:spPr>
      </p:pic>
      <p:pic>
        <p:nvPicPr>
          <p:cNvPr id="6" name="Picture 2">
            <a:extLst>
              <a:ext uri="{FF2B5EF4-FFF2-40B4-BE49-F238E27FC236}">
                <a16:creationId xmlns:a16="http://schemas.microsoft.com/office/drawing/2014/main" id="{313B21B1-0791-4104-89A7-152178F19B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078" y="2906908"/>
            <a:ext cx="4081488" cy="19160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14916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C719C-BA0C-4D8C-AE80-B59E23F1746F}"/>
              </a:ext>
            </a:extLst>
          </p:cNvPr>
          <p:cNvSpPr>
            <a:spLocks noGrp="1"/>
          </p:cNvSpPr>
          <p:nvPr>
            <p:ph type="title"/>
          </p:nvPr>
        </p:nvSpPr>
        <p:spPr/>
        <p:txBody>
          <a:bodyPr>
            <a:normAutofit/>
          </a:bodyPr>
          <a:lstStyle/>
          <a:p>
            <a:r>
              <a:rPr lang="en-US" dirty="0"/>
              <a:t>County of Los Angeles Overview</a:t>
            </a:r>
          </a:p>
        </p:txBody>
      </p:sp>
      <p:sp>
        <p:nvSpPr>
          <p:cNvPr id="3" name="Text Placeholder 2">
            <a:extLst>
              <a:ext uri="{FF2B5EF4-FFF2-40B4-BE49-F238E27FC236}">
                <a16:creationId xmlns:a16="http://schemas.microsoft.com/office/drawing/2014/main" id="{84DE40D5-8A47-4E27-B697-9EA2D106171F}"/>
              </a:ext>
            </a:extLst>
          </p:cNvPr>
          <p:cNvSpPr>
            <a:spLocks noGrp="1"/>
          </p:cNvSpPr>
          <p:nvPr>
            <p:ph type="body" sz="quarter" idx="10"/>
          </p:nvPr>
        </p:nvSpPr>
        <p:spPr>
          <a:xfrm>
            <a:off x="906993" y="1096359"/>
            <a:ext cx="4943301" cy="3895897"/>
          </a:xfrm>
        </p:spPr>
        <p:txBody>
          <a:bodyPr>
            <a:normAutofit fontScale="62500" lnSpcReduction="20000"/>
          </a:bodyPr>
          <a:lstStyle/>
          <a:p>
            <a:r>
              <a:rPr lang="en-US" sz="3000" dirty="0"/>
              <a:t>Over 100,000 employees</a:t>
            </a:r>
          </a:p>
          <a:p>
            <a:pPr lvl="1"/>
            <a:r>
              <a:rPr lang="en-US" sz="2700" i="1" dirty="0"/>
              <a:t>This is 1% of the population of the County</a:t>
            </a:r>
          </a:p>
          <a:p>
            <a:pPr lvl="1"/>
            <a:r>
              <a:rPr lang="en-US" sz="2700" i="1" dirty="0"/>
              <a:t>More residents than in 42 states</a:t>
            </a:r>
          </a:p>
          <a:p>
            <a:pPr marL="342900" lvl="1" indent="0">
              <a:buNone/>
            </a:pPr>
            <a:endParaRPr lang="en-US" sz="2700" dirty="0"/>
          </a:p>
          <a:p>
            <a:r>
              <a:rPr lang="en-US" sz="3000" dirty="0"/>
              <a:t>Over 4,700 square miles of area</a:t>
            </a:r>
          </a:p>
          <a:p>
            <a:pPr lvl="1"/>
            <a:r>
              <a:rPr lang="en-US" sz="2700" i="1" dirty="0"/>
              <a:t>70 miles of coastal land</a:t>
            </a:r>
          </a:p>
          <a:p>
            <a:pPr lvl="1"/>
            <a:r>
              <a:rPr lang="en-US" sz="2700" i="1" dirty="0"/>
              <a:t>Mountains, valleys, forests, lakes, rivers, deserts</a:t>
            </a:r>
          </a:p>
          <a:p>
            <a:pPr marL="0" indent="0">
              <a:buNone/>
            </a:pPr>
            <a:endParaRPr lang="en-US" sz="3000" dirty="0"/>
          </a:p>
          <a:p>
            <a:r>
              <a:rPr lang="en-US" sz="3000" dirty="0"/>
              <a:t>Budget exceeding $30 billion</a:t>
            </a:r>
          </a:p>
          <a:p>
            <a:pPr lvl="1"/>
            <a:r>
              <a:rPr lang="en-US" sz="2700" i="1" dirty="0"/>
              <a:t>Law enforcement, healthcare, fire protection, social services</a:t>
            </a:r>
          </a:p>
          <a:p>
            <a:endParaRPr lang="en-US" sz="3000" dirty="0"/>
          </a:p>
          <a:p>
            <a:r>
              <a:rPr lang="en-US" sz="3000" dirty="0"/>
              <a:t>Cost of risk approaching $650 million</a:t>
            </a:r>
          </a:p>
          <a:p>
            <a:pPr lvl="1"/>
            <a:r>
              <a:rPr lang="en-US" sz="2700" i="1" dirty="0"/>
              <a:t>25% liability related; 75% workers’ compensation/salary continuation</a:t>
            </a:r>
          </a:p>
          <a:p>
            <a:endParaRPr lang="en-US" sz="3000" dirty="0"/>
          </a:p>
        </p:txBody>
      </p:sp>
      <p:sp>
        <p:nvSpPr>
          <p:cNvPr id="4" name="Slide Number Placeholder 3">
            <a:extLst>
              <a:ext uri="{FF2B5EF4-FFF2-40B4-BE49-F238E27FC236}">
                <a16:creationId xmlns:a16="http://schemas.microsoft.com/office/drawing/2014/main" id="{8F618EB7-4A35-4CE0-9158-54389E1C6B96}"/>
              </a:ext>
            </a:extLst>
          </p:cNvPr>
          <p:cNvSpPr>
            <a:spLocks noGrp="1"/>
          </p:cNvSpPr>
          <p:nvPr>
            <p:ph type="sldNum" sz="quarter" idx="4"/>
          </p:nvPr>
        </p:nvSpPr>
        <p:spPr/>
        <p:txBody>
          <a:bodyPr/>
          <a:lstStyle/>
          <a:p>
            <a:fld id="{AC2BBF5C-F99E-D345-8BF5-120D837414FF}" type="slidenum">
              <a:rPr lang="en-US" smtClean="0"/>
              <a:pPr/>
              <a:t>34</a:t>
            </a:fld>
            <a:endParaRPr lang="en-US" dirty="0"/>
          </a:p>
        </p:txBody>
      </p:sp>
      <p:pic>
        <p:nvPicPr>
          <p:cNvPr id="6" name="Picture 6">
            <a:extLst>
              <a:ext uri="{FF2B5EF4-FFF2-40B4-BE49-F238E27FC236}">
                <a16:creationId xmlns:a16="http://schemas.microsoft.com/office/drawing/2014/main" id="{A7462D77-A56A-4CB0-8D35-C544A4F570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8038" y="3212097"/>
            <a:ext cx="2418969" cy="1239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3">
            <a:extLst>
              <a:ext uri="{FF2B5EF4-FFF2-40B4-BE49-F238E27FC236}">
                <a16:creationId xmlns:a16="http://schemas.microsoft.com/office/drawing/2014/main" id="{0DC7FF23-7830-47CC-A5E5-CB854551A52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785" y="1096359"/>
            <a:ext cx="2418969" cy="1389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4224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C719C-BA0C-4D8C-AE80-B59E23F1746F}"/>
              </a:ext>
            </a:extLst>
          </p:cNvPr>
          <p:cNvSpPr>
            <a:spLocks noGrp="1"/>
          </p:cNvSpPr>
          <p:nvPr>
            <p:ph type="title"/>
          </p:nvPr>
        </p:nvSpPr>
        <p:spPr/>
        <p:txBody>
          <a:bodyPr/>
          <a:lstStyle/>
          <a:p>
            <a:r>
              <a:rPr lang="en-US" dirty="0"/>
              <a:t>Risk Management Concerns</a:t>
            </a:r>
          </a:p>
        </p:txBody>
      </p:sp>
      <p:sp>
        <p:nvSpPr>
          <p:cNvPr id="3" name="Text Placeholder 2">
            <a:extLst>
              <a:ext uri="{FF2B5EF4-FFF2-40B4-BE49-F238E27FC236}">
                <a16:creationId xmlns:a16="http://schemas.microsoft.com/office/drawing/2014/main" id="{84DE40D5-8A47-4E27-B697-9EA2D106171F}"/>
              </a:ext>
            </a:extLst>
          </p:cNvPr>
          <p:cNvSpPr>
            <a:spLocks noGrp="1"/>
          </p:cNvSpPr>
          <p:nvPr>
            <p:ph type="body" sz="quarter" idx="10"/>
          </p:nvPr>
        </p:nvSpPr>
        <p:spPr>
          <a:xfrm>
            <a:off x="1240496" y="1111169"/>
            <a:ext cx="3419292" cy="3555029"/>
          </a:xfrm>
        </p:spPr>
        <p:txBody>
          <a:bodyPr>
            <a:normAutofit fontScale="47500" lnSpcReduction="20000"/>
          </a:bodyPr>
          <a:lstStyle/>
          <a:p>
            <a:r>
              <a:rPr lang="en-US" sz="3000" dirty="0"/>
              <a:t>Public Safety</a:t>
            </a:r>
          </a:p>
          <a:p>
            <a:pPr lvl="1"/>
            <a:r>
              <a:rPr lang="en-US" sz="2700" dirty="0"/>
              <a:t>Patrol, jails, probation, district attorney</a:t>
            </a:r>
          </a:p>
          <a:p>
            <a:pPr marL="342900" lvl="1" indent="0">
              <a:buNone/>
            </a:pPr>
            <a:endParaRPr lang="en-US" sz="1500" i="1" dirty="0"/>
          </a:p>
          <a:p>
            <a:r>
              <a:rPr lang="en-US" sz="3000" dirty="0"/>
              <a:t>Healthcare</a:t>
            </a:r>
          </a:p>
          <a:p>
            <a:pPr lvl="1"/>
            <a:r>
              <a:rPr lang="en-US" sz="2700" dirty="0"/>
              <a:t>Hospitals and clinics, public health, mental health</a:t>
            </a:r>
          </a:p>
          <a:p>
            <a:pPr marL="0" indent="0">
              <a:buNone/>
            </a:pPr>
            <a:endParaRPr lang="en-US" sz="1500" dirty="0"/>
          </a:p>
          <a:p>
            <a:r>
              <a:rPr lang="en-US" sz="3000" dirty="0"/>
              <a:t>Maintaining roads and infrastructure</a:t>
            </a:r>
          </a:p>
          <a:p>
            <a:pPr lvl="1"/>
            <a:r>
              <a:rPr lang="en-US" sz="2700" dirty="0"/>
              <a:t>Roads, storm channels, dams</a:t>
            </a:r>
          </a:p>
          <a:p>
            <a:endParaRPr lang="en-US" sz="1500" dirty="0"/>
          </a:p>
          <a:p>
            <a:r>
              <a:rPr lang="en-US" sz="3000" dirty="0"/>
              <a:t>Providing recreational services</a:t>
            </a:r>
          </a:p>
          <a:p>
            <a:pPr lvl="1"/>
            <a:r>
              <a:rPr lang="en-US" sz="2700" dirty="0"/>
              <a:t>Beaches, parks, pools, libraries, museums, theaters</a:t>
            </a:r>
          </a:p>
          <a:p>
            <a:pPr lvl="1"/>
            <a:endParaRPr lang="en-US" sz="1700" dirty="0"/>
          </a:p>
          <a:p>
            <a:r>
              <a:rPr lang="en-US" sz="3000" dirty="0"/>
              <a:t>Social Services</a:t>
            </a:r>
          </a:p>
          <a:p>
            <a:pPr lvl="1"/>
            <a:r>
              <a:rPr lang="en-US" sz="2700" dirty="0"/>
              <a:t>Children and family, public social services</a:t>
            </a:r>
          </a:p>
        </p:txBody>
      </p:sp>
      <p:sp>
        <p:nvSpPr>
          <p:cNvPr id="4" name="Slide Number Placeholder 3">
            <a:extLst>
              <a:ext uri="{FF2B5EF4-FFF2-40B4-BE49-F238E27FC236}">
                <a16:creationId xmlns:a16="http://schemas.microsoft.com/office/drawing/2014/main" id="{8F618EB7-4A35-4CE0-9158-54389E1C6B96}"/>
              </a:ext>
            </a:extLst>
          </p:cNvPr>
          <p:cNvSpPr>
            <a:spLocks noGrp="1"/>
          </p:cNvSpPr>
          <p:nvPr>
            <p:ph type="sldNum" sz="quarter" idx="4"/>
          </p:nvPr>
        </p:nvSpPr>
        <p:spPr/>
        <p:txBody>
          <a:bodyPr/>
          <a:lstStyle/>
          <a:p>
            <a:fld id="{AC2BBF5C-F99E-D345-8BF5-120D837414FF}" type="slidenum">
              <a:rPr lang="en-US" smtClean="0"/>
              <a:pPr/>
              <a:t>35</a:t>
            </a:fld>
            <a:endParaRPr lang="en-US" dirty="0"/>
          </a:p>
        </p:txBody>
      </p:sp>
      <p:pic>
        <p:nvPicPr>
          <p:cNvPr id="5" name="Picture 2">
            <a:extLst>
              <a:ext uri="{FF2B5EF4-FFF2-40B4-BE49-F238E27FC236}">
                <a16:creationId xmlns:a16="http://schemas.microsoft.com/office/drawing/2014/main" id="{9F0BB528-7B9B-4445-9E5D-BEFD030FF5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888591"/>
            <a:ext cx="1828001" cy="1540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a:extLst>
              <a:ext uri="{FF2B5EF4-FFF2-40B4-BE49-F238E27FC236}">
                <a16:creationId xmlns:a16="http://schemas.microsoft.com/office/drawing/2014/main" id="{C04F140E-BB2E-4A7B-B757-32A3CB1090ED}"/>
              </a:ext>
            </a:extLst>
          </p:cNvPr>
          <p:cNvPicPr>
            <a:picLocks noChangeAspect="1"/>
          </p:cNvPicPr>
          <p:nvPr/>
        </p:nvPicPr>
        <p:blipFill>
          <a:blip r:embed="rId4"/>
          <a:stretch>
            <a:fillRect/>
          </a:stretch>
        </p:blipFill>
        <p:spPr>
          <a:xfrm>
            <a:off x="6745045" y="1202394"/>
            <a:ext cx="2398955" cy="1145447"/>
          </a:xfrm>
          <a:prstGeom prst="rect">
            <a:avLst/>
          </a:prstGeom>
        </p:spPr>
      </p:pic>
      <p:pic>
        <p:nvPicPr>
          <p:cNvPr id="8" name="Picture 7">
            <a:extLst>
              <a:ext uri="{FF2B5EF4-FFF2-40B4-BE49-F238E27FC236}">
                <a16:creationId xmlns:a16="http://schemas.microsoft.com/office/drawing/2014/main" id="{A8E80E92-0867-4A6F-86CA-F749BDEE9CCC}"/>
              </a:ext>
            </a:extLst>
          </p:cNvPr>
          <p:cNvPicPr>
            <a:picLocks noChangeAspect="1"/>
          </p:cNvPicPr>
          <p:nvPr/>
        </p:nvPicPr>
        <p:blipFill>
          <a:blip r:embed="rId5"/>
          <a:stretch>
            <a:fillRect/>
          </a:stretch>
        </p:blipFill>
        <p:spPr>
          <a:xfrm>
            <a:off x="4716056" y="2724934"/>
            <a:ext cx="2057400" cy="1467230"/>
          </a:xfrm>
          <a:prstGeom prst="rect">
            <a:avLst/>
          </a:prstGeom>
        </p:spPr>
      </p:pic>
      <p:pic>
        <p:nvPicPr>
          <p:cNvPr id="9" name="Picture 8">
            <a:extLst>
              <a:ext uri="{FF2B5EF4-FFF2-40B4-BE49-F238E27FC236}">
                <a16:creationId xmlns:a16="http://schemas.microsoft.com/office/drawing/2014/main" id="{95021063-0A07-4D67-9492-C0A866413D98}"/>
              </a:ext>
            </a:extLst>
          </p:cNvPr>
          <p:cNvPicPr>
            <a:picLocks noChangeAspect="1"/>
          </p:cNvPicPr>
          <p:nvPr/>
        </p:nvPicPr>
        <p:blipFill>
          <a:blip r:embed="rId6"/>
          <a:stretch>
            <a:fillRect/>
          </a:stretch>
        </p:blipFill>
        <p:spPr>
          <a:xfrm>
            <a:off x="6885992" y="3057794"/>
            <a:ext cx="2258008" cy="1507917"/>
          </a:xfrm>
          <a:prstGeom prst="rect">
            <a:avLst/>
          </a:prstGeom>
        </p:spPr>
      </p:pic>
    </p:spTree>
    <p:extLst>
      <p:ext uri="{BB962C8B-B14F-4D97-AF65-F5344CB8AC3E}">
        <p14:creationId xmlns:p14="http://schemas.microsoft.com/office/powerpoint/2010/main" val="25205540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C719C-BA0C-4D8C-AE80-B59E23F1746F}"/>
              </a:ext>
            </a:extLst>
          </p:cNvPr>
          <p:cNvSpPr>
            <a:spLocks noGrp="1"/>
          </p:cNvSpPr>
          <p:nvPr>
            <p:ph type="title"/>
          </p:nvPr>
        </p:nvSpPr>
        <p:spPr/>
        <p:txBody>
          <a:bodyPr/>
          <a:lstStyle/>
          <a:p>
            <a:r>
              <a:rPr lang="en-US" dirty="0"/>
              <a:t>Risk Management Concerns </a:t>
            </a:r>
          </a:p>
        </p:txBody>
      </p:sp>
      <p:sp>
        <p:nvSpPr>
          <p:cNvPr id="3" name="Text Placeholder 2">
            <a:extLst>
              <a:ext uri="{FF2B5EF4-FFF2-40B4-BE49-F238E27FC236}">
                <a16:creationId xmlns:a16="http://schemas.microsoft.com/office/drawing/2014/main" id="{84DE40D5-8A47-4E27-B697-9EA2D106171F}"/>
              </a:ext>
            </a:extLst>
          </p:cNvPr>
          <p:cNvSpPr>
            <a:spLocks noGrp="1"/>
          </p:cNvSpPr>
          <p:nvPr>
            <p:ph type="body" sz="quarter" idx="10"/>
          </p:nvPr>
        </p:nvSpPr>
        <p:spPr>
          <a:xfrm>
            <a:off x="1485216" y="1111169"/>
            <a:ext cx="5841067" cy="3555029"/>
          </a:xfrm>
        </p:spPr>
        <p:txBody>
          <a:bodyPr>
            <a:normAutofit fontScale="70000" lnSpcReduction="20000"/>
          </a:bodyPr>
          <a:lstStyle/>
          <a:p>
            <a:r>
              <a:rPr lang="en-US" sz="3000" dirty="0"/>
              <a:t>Centralized and decentralized functions</a:t>
            </a:r>
          </a:p>
          <a:p>
            <a:pPr lvl="1"/>
            <a:r>
              <a:rPr lang="en-US" sz="2700" i="1" dirty="0"/>
              <a:t>Policy making departments</a:t>
            </a:r>
          </a:p>
          <a:p>
            <a:pPr lvl="1"/>
            <a:r>
              <a:rPr lang="en-US" sz="2700" i="1" dirty="0"/>
              <a:t>Department-level implementation</a:t>
            </a:r>
          </a:p>
          <a:p>
            <a:pPr marL="342900" lvl="1" indent="0">
              <a:buNone/>
            </a:pPr>
            <a:endParaRPr lang="en-US" sz="2700" i="1" dirty="0"/>
          </a:p>
          <a:p>
            <a:r>
              <a:rPr lang="en-US" sz="3000" dirty="0"/>
              <a:t>Ensuring consistency of approach</a:t>
            </a:r>
          </a:p>
          <a:p>
            <a:pPr lvl="1"/>
            <a:r>
              <a:rPr lang="en-US" sz="2700" i="1" dirty="0"/>
              <a:t>Distributed staff</a:t>
            </a:r>
          </a:p>
          <a:p>
            <a:pPr lvl="1"/>
            <a:r>
              <a:rPr lang="en-US" sz="2700" i="1" dirty="0"/>
              <a:t>Varying levels of risk management expertise</a:t>
            </a:r>
          </a:p>
          <a:p>
            <a:pPr marL="0" indent="0">
              <a:buNone/>
            </a:pPr>
            <a:endParaRPr lang="en-US" sz="3000" dirty="0"/>
          </a:p>
          <a:p>
            <a:r>
              <a:rPr lang="en-US" sz="3000" dirty="0"/>
              <a:t>Obtaining buy-in at all levels</a:t>
            </a:r>
          </a:p>
          <a:p>
            <a:pPr lvl="1"/>
            <a:r>
              <a:rPr lang="en-US" sz="2700" i="1" dirty="0"/>
              <a:t>Board of Supervisors</a:t>
            </a:r>
          </a:p>
          <a:p>
            <a:pPr lvl="1"/>
            <a:r>
              <a:rPr lang="en-US" sz="2700" i="1" dirty="0"/>
              <a:t>Department Executives</a:t>
            </a:r>
          </a:p>
          <a:p>
            <a:pPr lvl="1"/>
            <a:r>
              <a:rPr lang="en-US" sz="2700" i="1" dirty="0"/>
              <a:t>Line staff</a:t>
            </a:r>
          </a:p>
        </p:txBody>
      </p:sp>
      <p:sp>
        <p:nvSpPr>
          <p:cNvPr id="4" name="Slide Number Placeholder 3">
            <a:extLst>
              <a:ext uri="{FF2B5EF4-FFF2-40B4-BE49-F238E27FC236}">
                <a16:creationId xmlns:a16="http://schemas.microsoft.com/office/drawing/2014/main" id="{8F618EB7-4A35-4CE0-9158-54389E1C6B96}"/>
              </a:ext>
            </a:extLst>
          </p:cNvPr>
          <p:cNvSpPr>
            <a:spLocks noGrp="1"/>
          </p:cNvSpPr>
          <p:nvPr>
            <p:ph type="sldNum" sz="quarter" idx="4"/>
          </p:nvPr>
        </p:nvSpPr>
        <p:spPr/>
        <p:txBody>
          <a:bodyPr/>
          <a:lstStyle/>
          <a:p>
            <a:fld id="{AC2BBF5C-F99E-D345-8BF5-120D837414FF}" type="slidenum">
              <a:rPr lang="en-US" smtClean="0"/>
              <a:pPr/>
              <a:t>36</a:t>
            </a:fld>
            <a:endParaRPr lang="en-US" dirty="0"/>
          </a:p>
        </p:txBody>
      </p:sp>
    </p:spTree>
    <p:extLst>
      <p:ext uri="{BB962C8B-B14F-4D97-AF65-F5344CB8AC3E}">
        <p14:creationId xmlns:p14="http://schemas.microsoft.com/office/powerpoint/2010/main" val="20296239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D07B-4F2C-1440-A674-31E3AD00DCB0}"/>
              </a:ext>
            </a:extLst>
          </p:cNvPr>
          <p:cNvSpPr>
            <a:spLocks noGrp="1"/>
          </p:cNvSpPr>
          <p:nvPr>
            <p:ph type="title"/>
          </p:nvPr>
        </p:nvSpPr>
        <p:spPr/>
        <p:txBody>
          <a:bodyPr/>
          <a:lstStyle/>
          <a:p>
            <a:r>
              <a:rPr lang="en-US" dirty="0"/>
              <a:t>Challenge</a:t>
            </a:r>
          </a:p>
        </p:txBody>
      </p:sp>
      <p:sp>
        <p:nvSpPr>
          <p:cNvPr id="4" name="Slide Number Placeholder 3">
            <a:extLst>
              <a:ext uri="{FF2B5EF4-FFF2-40B4-BE49-F238E27FC236}">
                <a16:creationId xmlns:a16="http://schemas.microsoft.com/office/drawing/2014/main" id="{9E749AE8-9427-C749-AAC9-B85A8AD3CE50}"/>
              </a:ext>
            </a:extLst>
          </p:cNvPr>
          <p:cNvSpPr>
            <a:spLocks noGrp="1"/>
          </p:cNvSpPr>
          <p:nvPr>
            <p:ph type="sldNum" sz="quarter" idx="4"/>
          </p:nvPr>
        </p:nvSpPr>
        <p:spPr/>
        <p:txBody>
          <a:bodyPr/>
          <a:lstStyle/>
          <a:p>
            <a:fld id="{AC2BBF5C-F99E-D345-8BF5-120D837414FF}" type="slidenum">
              <a:rPr lang="en-US" smtClean="0"/>
              <a:pPr/>
              <a:t>37</a:t>
            </a:fld>
            <a:endParaRPr lang="en-US" dirty="0"/>
          </a:p>
        </p:txBody>
      </p:sp>
      <p:graphicFrame>
        <p:nvGraphicFramePr>
          <p:cNvPr id="7" name="Content Placeholder 5">
            <a:extLst>
              <a:ext uri="{FF2B5EF4-FFF2-40B4-BE49-F238E27FC236}">
                <a16:creationId xmlns:a16="http://schemas.microsoft.com/office/drawing/2014/main" id="{5E2251B2-FE6C-46E4-BB6B-CCEE5FEA478E}"/>
              </a:ext>
            </a:extLst>
          </p:cNvPr>
          <p:cNvGraphicFramePr>
            <a:graphicFrameLocks/>
          </p:cNvGraphicFramePr>
          <p:nvPr>
            <p:extLst>
              <p:ext uri="{D42A27DB-BD31-4B8C-83A1-F6EECF244321}">
                <p14:modId xmlns:p14="http://schemas.microsoft.com/office/powerpoint/2010/main" val="2439485129"/>
              </p:ext>
            </p:extLst>
          </p:nvPr>
        </p:nvGraphicFramePr>
        <p:xfrm>
          <a:off x="1013637" y="1063229"/>
          <a:ext cx="7471144" cy="3962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3477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C719C-BA0C-4D8C-AE80-B59E23F1746F}"/>
              </a:ext>
            </a:extLst>
          </p:cNvPr>
          <p:cNvSpPr>
            <a:spLocks noGrp="1"/>
          </p:cNvSpPr>
          <p:nvPr>
            <p:ph type="title"/>
          </p:nvPr>
        </p:nvSpPr>
        <p:spPr/>
        <p:txBody>
          <a:bodyPr>
            <a:normAutofit fontScale="90000"/>
          </a:bodyPr>
          <a:lstStyle/>
          <a:p>
            <a:r>
              <a:rPr lang="en-US" dirty="0"/>
              <a:t>County of Los Angeles – Getting Started</a:t>
            </a:r>
          </a:p>
        </p:txBody>
      </p:sp>
      <p:sp>
        <p:nvSpPr>
          <p:cNvPr id="4" name="Slide Number Placeholder 3">
            <a:extLst>
              <a:ext uri="{FF2B5EF4-FFF2-40B4-BE49-F238E27FC236}">
                <a16:creationId xmlns:a16="http://schemas.microsoft.com/office/drawing/2014/main" id="{8F618EB7-4A35-4CE0-9158-54389E1C6B96}"/>
              </a:ext>
            </a:extLst>
          </p:cNvPr>
          <p:cNvSpPr>
            <a:spLocks noGrp="1"/>
          </p:cNvSpPr>
          <p:nvPr>
            <p:ph type="sldNum" sz="quarter" idx="4"/>
          </p:nvPr>
        </p:nvSpPr>
        <p:spPr/>
        <p:txBody>
          <a:bodyPr/>
          <a:lstStyle/>
          <a:p>
            <a:fld id="{AC2BBF5C-F99E-D345-8BF5-120D837414FF}" type="slidenum">
              <a:rPr lang="en-US" smtClean="0"/>
              <a:pPr/>
              <a:t>38</a:t>
            </a:fld>
            <a:endParaRPr lang="en-US" dirty="0"/>
          </a:p>
        </p:txBody>
      </p:sp>
      <p:pic>
        <p:nvPicPr>
          <p:cNvPr id="5" name="Picture 4">
            <a:extLst>
              <a:ext uri="{FF2B5EF4-FFF2-40B4-BE49-F238E27FC236}">
                <a16:creationId xmlns:a16="http://schemas.microsoft.com/office/drawing/2014/main" id="{FE8B59D9-1FF9-4E4C-BB87-E26DD1E4DE0C}"/>
              </a:ext>
            </a:extLst>
          </p:cNvPr>
          <p:cNvPicPr>
            <a:picLocks noChangeAspect="1"/>
          </p:cNvPicPr>
          <p:nvPr/>
        </p:nvPicPr>
        <p:blipFill>
          <a:blip r:embed="rId3"/>
          <a:stretch>
            <a:fillRect/>
          </a:stretch>
        </p:blipFill>
        <p:spPr>
          <a:xfrm>
            <a:off x="1043940" y="932713"/>
            <a:ext cx="5543130" cy="804648"/>
          </a:xfrm>
          <a:prstGeom prst="rect">
            <a:avLst/>
          </a:prstGeom>
        </p:spPr>
      </p:pic>
      <p:pic>
        <p:nvPicPr>
          <p:cNvPr id="8" name="Picture 7">
            <a:extLst>
              <a:ext uri="{FF2B5EF4-FFF2-40B4-BE49-F238E27FC236}">
                <a16:creationId xmlns:a16="http://schemas.microsoft.com/office/drawing/2014/main" id="{4B5CA01C-CF8A-48AB-B792-34F520436453}"/>
              </a:ext>
            </a:extLst>
          </p:cNvPr>
          <p:cNvPicPr>
            <a:picLocks noChangeAspect="1"/>
          </p:cNvPicPr>
          <p:nvPr/>
        </p:nvPicPr>
        <p:blipFill>
          <a:blip r:embed="rId4"/>
          <a:stretch>
            <a:fillRect/>
          </a:stretch>
        </p:blipFill>
        <p:spPr>
          <a:xfrm>
            <a:off x="833936" y="3355552"/>
            <a:ext cx="2227686" cy="1787948"/>
          </a:xfrm>
          <a:prstGeom prst="rect">
            <a:avLst/>
          </a:prstGeom>
        </p:spPr>
      </p:pic>
      <p:pic>
        <p:nvPicPr>
          <p:cNvPr id="9" name="Picture 8">
            <a:extLst>
              <a:ext uri="{FF2B5EF4-FFF2-40B4-BE49-F238E27FC236}">
                <a16:creationId xmlns:a16="http://schemas.microsoft.com/office/drawing/2014/main" id="{920B210A-C754-4002-8C28-E339FAF0D66D}"/>
              </a:ext>
            </a:extLst>
          </p:cNvPr>
          <p:cNvPicPr>
            <a:picLocks noChangeAspect="1"/>
          </p:cNvPicPr>
          <p:nvPr/>
        </p:nvPicPr>
        <p:blipFill>
          <a:blip r:embed="rId5"/>
          <a:stretch>
            <a:fillRect/>
          </a:stretch>
        </p:blipFill>
        <p:spPr>
          <a:xfrm>
            <a:off x="5745128" y="2476500"/>
            <a:ext cx="2700401" cy="2019300"/>
          </a:xfrm>
          <a:prstGeom prst="rect">
            <a:avLst/>
          </a:prstGeom>
        </p:spPr>
      </p:pic>
      <p:pic>
        <p:nvPicPr>
          <p:cNvPr id="10" name="Picture 9">
            <a:extLst>
              <a:ext uri="{FF2B5EF4-FFF2-40B4-BE49-F238E27FC236}">
                <a16:creationId xmlns:a16="http://schemas.microsoft.com/office/drawing/2014/main" id="{42CBAF98-4601-4BBB-9E76-BCFB0BA3FDB3}"/>
              </a:ext>
            </a:extLst>
          </p:cNvPr>
          <p:cNvPicPr>
            <a:picLocks noChangeAspect="1"/>
          </p:cNvPicPr>
          <p:nvPr/>
        </p:nvPicPr>
        <p:blipFill>
          <a:blip r:embed="rId6"/>
          <a:stretch>
            <a:fillRect/>
          </a:stretch>
        </p:blipFill>
        <p:spPr>
          <a:xfrm>
            <a:off x="5235760" y="897197"/>
            <a:ext cx="3719136" cy="1579303"/>
          </a:xfrm>
          <a:prstGeom prst="rect">
            <a:avLst/>
          </a:prstGeom>
        </p:spPr>
      </p:pic>
      <p:pic>
        <p:nvPicPr>
          <p:cNvPr id="12" name="Picture 11">
            <a:extLst>
              <a:ext uri="{FF2B5EF4-FFF2-40B4-BE49-F238E27FC236}">
                <a16:creationId xmlns:a16="http://schemas.microsoft.com/office/drawing/2014/main" id="{915F15E8-9E3A-4A52-AFDA-845528C30E32}"/>
              </a:ext>
            </a:extLst>
          </p:cNvPr>
          <p:cNvPicPr>
            <a:picLocks noChangeAspect="1"/>
          </p:cNvPicPr>
          <p:nvPr/>
        </p:nvPicPr>
        <p:blipFill>
          <a:blip r:embed="rId7"/>
          <a:stretch>
            <a:fillRect/>
          </a:stretch>
        </p:blipFill>
        <p:spPr>
          <a:xfrm>
            <a:off x="1485124" y="1787948"/>
            <a:ext cx="3086876" cy="1386728"/>
          </a:xfrm>
          <a:prstGeom prst="rect">
            <a:avLst/>
          </a:prstGeom>
        </p:spPr>
      </p:pic>
      <p:pic>
        <p:nvPicPr>
          <p:cNvPr id="13" name="Picture 12">
            <a:extLst>
              <a:ext uri="{FF2B5EF4-FFF2-40B4-BE49-F238E27FC236}">
                <a16:creationId xmlns:a16="http://schemas.microsoft.com/office/drawing/2014/main" id="{DBB3923C-C755-470C-8433-7E1BF1733B34}"/>
              </a:ext>
            </a:extLst>
          </p:cNvPr>
          <p:cNvPicPr>
            <a:picLocks noChangeAspect="1"/>
          </p:cNvPicPr>
          <p:nvPr/>
        </p:nvPicPr>
        <p:blipFill>
          <a:blip r:embed="rId8"/>
          <a:stretch>
            <a:fillRect/>
          </a:stretch>
        </p:blipFill>
        <p:spPr>
          <a:xfrm>
            <a:off x="3161056" y="3320601"/>
            <a:ext cx="2484637" cy="1309152"/>
          </a:xfrm>
          <a:prstGeom prst="rect">
            <a:avLst/>
          </a:prstGeom>
        </p:spPr>
      </p:pic>
    </p:spTree>
    <p:extLst>
      <p:ext uri="{BB962C8B-B14F-4D97-AF65-F5344CB8AC3E}">
        <p14:creationId xmlns:p14="http://schemas.microsoft.com/office/powerpoint/2010/main" val="39738449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D62515-0B83-B44E-8900-2960372D34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369" y="57150"/>
            <a:ext cx="7114931" cy="5143500"/>
          </a:xfrm>
          <a:prstGeom prst="rect">
            <a:avLst/>
          </a:prstGeom>
        </p:spPr>
      </p:pic>
      <p:sp>
        <p:nvSpPr>
          <p:cNvPr id="82" name="TextBox 81">
            <a:extLst>
              <a:ext uri="{FF2B5EF4-FFF2-40B4-BE49-F238E27FC236}">
                <a16:creationId xmlns:a16="http://schemas.microsoft.com/office/drawing/2014/main" id="{18E6C922-4930-9B43-96F7-7B783D5E821F}"/>
              </a:ext>
            </a:extLst>
          </p:cNvPr>
          <p:cNvSpPr txBox="1"/>
          <p:nvPr/>
        </p:nvSpPr>
        <p:spPr>
          <a:xfrm>
            <a:off x="6579910" y="368113"/>
            <a:ext cx="548640" cy="548640"/>
          </a:xfrm>
          <a:prstGeom prst="rect">
            <a:avLst/>
          </a:prstGeom>
          <a:noFill/>
        </p:spPr>
        <p:txBody>
          <a:bodyPr wrap="square" lIns="0" tIns="0" rIns="0" bIns="0" rtlCol="0" anchor="ctr" anchorCtr="0">
            <a:noAutofit/>
          </a:bodyPr>
          <a:lstStyle/>
          <a:p>
            <a:pPr algn="ctr" defTabSz="685800" eaLnBrk="1" fontAlgn="auto" hangingPunct="1">
              <a:lnSpc>
                <a:spcPts val="750"/>
              </a:lnSpc>
              <a:spcBef>
                <a:spcPts val="0"/>
              </a:spcBef>
              <a:spcAft>
                <a:spcPts val="0"/>
              </a:spcAft>
            </a:pPr>
            <a:r>
              <a:rPr lang="en-US" sz="900" b="1" dirty="0">
                <a:solidFill>
                  <a:prstClr val="white"/>
                </a:solidFill>
                <a:latin typeface="Calibri"/>
                <a:ea typeface="+mn-ea"/>
              </a:rPr>
              <a:t>INCIDENTS</a:t>
            </a:r>
          </a:p>
        </p:txBody>
      </p:sp>
      <p:sp>
        <p:nvSpPr>
          <p:cNvPr id="84" name="TextBox 83">
            <a:extLst>
              <a:ext uri="{FF2B5EF4-FFF2-40B4-BE49-F238E27FC236}">
                <a16:creationId xmlns:a16="http://schemas.microsoft.com/office/drawing/2014/main" id="{3F473DE5-3281-084C-8BE5-F0CFC20F7A92}"/>
              </a:ext>
            </a:extLst>
          </p:cNvPr>
          <p:cNvSpPr txBox="1"/>
          <p:nvPr/>
        </p:nvSpPr>
        <p:spPr>
          <a:xfrm>
            <a:off x="7290861" y="858900"/>
            <a:ext cx="548640" cy="548640"/>
          </a:xfrm>
          <a:prstGeom prst="rect">
            <a:avLst/>
          </a:prstGeom>
          <a:noFill/>
        </p:spPr>
        <p:txBody>
          <a:bodyPr wrap="square" lIns="0" tIns="0" rIns="0" bIns="0" rtlCol="0" anchor="ctr" anchorCtr="0">
            <a:noAutofit/>
          </a:bodyPr>
          <a:lstStyle/>
          <a:p>
            <a:pPr algn="ctr" defTabSz="685800" eaLnBrk="1" fontAlgn="auto" hangingPunct="1">
              <a:lnSpc>
                <a:spcPts val="750"/>
              </a:lnSpc>
              <a:spcBef>
                <a:spcPts val="0"/>
              </a:spcBef>
              <a:spcAft>
                <a:spcPts val="0"/>
              </a:spcAft>
            </a:pPr>
            <a:r>
              <a:rPr lang="en-US" sz="900" b="1" dirty="0">
                <a:solidFill>
                  <a:prstClr val="white"/>
                </a:solidFill>
                <a:latin typeface="Calibri"/>
                <a:ea typeface="+mn-ea"/>
              </a:rPr>
              <a:t>DISABILITY MGMT</a:t>
            </a:r>
          </a:p>
        </p:txBody>
      </p:sp>
      <p:sp>
        <p:nvSpPr>
          <p:cNvPr id="88" name="TextBox 87">
            <a:extLst>
              <a:ext uri="{FF2B5EF4-FFF2-40B4-BE49-F238E27FC236}">
                <a16:creationId xmlns:a16="http://schemas.microsoft.com/office/drawing/2014/main" id="{3739D977-9DFB-184D-AECD-1ED25D187F52}"/>
              </a:ext>
            </a:extLst>
          </p:cNvPr>
          <p:cNvSpPr txBox="1"/>
          <p:nvPr/>
        </p:nvSpPr>
        <p:spPr>
          <a:xfrm>
            <a:off x="1910187" y="368113"/>
            <a:ext cx="548640" cy="548640"/>
          </a:xfrm>
          <a:prstGeom prst="rect">
            <a:avLst/>
          </a:prstGeom>
          <a:noFill/>
        </p:spPr>
        <p:txBody>
          <a:bodyPr wrap="square" lIns="0" tIns="0" rIns="0" bIns="0" rtlCol="0" anchor="ctr" anchorCtr="0">
            <a:noAutofit/>
          </a:bodyPr>
          <a:lstStyle/>
          <a:p>
            <a:pPr algn="ctr" defTabSz="685800" eaLnBrk="1" fontAlgn="auto" hangingPunct="1">
              <a:lnSpc>
                <a:spcPts val="750"/>
              </a:lnSpc>
              <a:spcBef>
                <a:spcPts val="0"/>
              </a:spcBef>
              <a:spcAft>
                <a:spcPts val="0"/>
              </a:spcAft>
            </a:pPr>
            <a:r>
              <a:rPr lang="en-US" sz="900" b="1" dirty="0">
                <a:solidFill>
                  <a:prstClr val="white"/>
                </a:solidFill>
                <a:latin typeface="Calibri"/>
                <a:ea typeface="+mn-ea"/>
              </a:rPr>
              <a:t>EHR</a:t>
            </a:r>
          </a:p>
        </p:txBody>
      </p:sp>
      <p:sp>
        <p:nvSpPr>
          <p:cNvPr id="89" name="TextBox 88">
            <a:extLst>
              <a:ext uri="{FF2B5EF4-FFF2-40B4-BE49-F238E27FC236}">
                <a16:creationId xmlns:a16="http://schemas.microsoft.com/office/drawing/2014/main" id="{DE3056CF-DE51-E04E-A8C3-491A9350D65A}"/>
              </a:ext>
            </a:extLst>
          </p:cNvPr>
          <p:cNvSpPr txBox="1"/>
          <p:nvPr/>
        </p:nvSpPr>
        <p:spPr>
          <a:xfrm>
            <a:off x="7173536" y="4399403"/>
            <a:ext cx="548640" cy="548640"/>
          </a:xfrm>
          <a:prstGeom prst="rect">
            <a:avLst/>
          </a:prstGeom>
          <a:noFill/>
        </p:spPr>
        <p:txBody>
          <a:bodyPr wrap="square" lIns="0" tIns="0" rIns="0" bIns="0" rtlCol="0" anchor="ctr" anchorCtr="0">
            <a:noAutofit/>
          </a:bodyPr>
          <a:lstStyle/>
          <a:p>
            <a:pPr algn="ctr" defTabSz="685800" eaLnBrk="1" fontAlgn="auto" hangingPunct="1">
              <a:lnSpc>
                <a:spcPts val="750"/>
              </a:lnSpc>
              <a:spcBef>
                <a:spcPts val="0"/>
              </a:spcBef>
              <a:spcAft>
                <a:spcPts val="0"/>
              </a:spcAft>
            </a:pPr>
            <a:r>
              <a:rPr lang="en-US" sz="900" b="1" dirty="0">
                <a:solidFill>
                  <a:prstClr val="white"/>
                </a:solidFill>
                <a:latin typeface="Calibri"/>
                <a:ea typeface="+mn-ea"/>
              </a:rPr>
              <a:t>LOSS CONTROL</a:t>
            </a:r>
          </a:p>
        </p:txBody>
      </p:sp>
      <p:sp>
        <p:nvSpPr>
          <p:cNvPr id="91" name="TextBox 90">
            <a:extLst>
              <a:ext uri="{FF2B5EF4-FFF2-40B4-BE49-F238E27FC236}">
                <a16:creationId xmlns:a16="http://schemas.microsoft.com/office/drawing/2014/main" id="{AC3847B6-A001-4A45-99B9-D9A6189B017F}"/>
              </a:ext>
            </a:extLst>
          </p:cNvPr>
          <p:cNvSpPr txBox="1"/>
          <p:nvPr/>
        </p:nvSpPr>
        <p:spPr>
          <a:xfrm>
            <a:off x="1273171" y="4493270"/>
            <a:ext cx="548640" cy="548640"/>
          </a:xfrm>
          <a:prstGeom prst="rect">
            <a:avLst/>
          </a:prstGeom>
          <a:noFill/>
        </p:spPr>
        <p:txBody>
          <a:bodyPr wrap="square" lIns="0" tIns="0" rIns="0" bIns="0" rtlCol="0" anchor="ctr" anchorCtr="0">
            <a:noAutofit/>
          </a:bodyPr>
          <a:lstStyle/>
          <a:p>
            <a:pPr algn="ctr" defTabSz="685800" eaLnBrk="1" fontAlgn="auto" hangingPunct="1">
              <a:lnSpc>
                <a:spcPts val="750"/>
              </a:lnSpc>
              <a:spcBef>
                <a:spcPts val="0"/>
              </a:spcBef>
              <a:spcAft>
                <a:spcPts val="0"/>
              </a:spcAft>
            </a:pPr>
            <a:r>
              <a:rPr lang="en-US" sz="900" b="1" dirty="0">
                <a:solidFill>
                  <a:prstClr val="white"/>
                </a:solidFill>
                <a:latin typeface="Calibri"/>
                <a:ea typeface="+mn-ea"/>
              </a:rPr>
              <a:t>E-DATA PAPER FILES</a:t>
            </a:r>
          </a:p>
        </p:txBody>
      </p:sp>
      <p:sp>
        <p:nvSpPr>
          <p:cNvPr id="93" name="TextBox 92">
            <a:extLst>
              <a:ext uri="{FF2B5EF4-FFF2-40B4-BE49-F238E27FC236}">
                <a16:creationId xmlns:a16="http://schemas.microsoft.com/office/drawing/2014/main" id="{DB0BA513-C879-E642-856D-E7547213C700}"/>
              </a:ext>
            </a:extLst>
          </p:cNvPr>
          <p:cNvSpPr txBox="1"/>
          <p:nvPr/>
        </p:nvSpPr>
        <p:spPr>
          <a:xfrm>
            <a:off x="1329731" y="930893"/>
            <a:ext cx="548640" cy="548640"/>
          </a:xfrm>
          <a:prstGeom prst="rect">
            <a:avLst/>
          </a:prstGeom>
          <a:noFill/>
        </p:spPr>
        <p:txBody>
          <a:bodyPr wrap="square" lIns="0" tIns="0" rIns="0" bIns="0" rtlCol="0" anchor="ctr" anchorCtr="0">
            <a:noAutofit/>
          </a:bodyPr>
          <a:lstStyle/>
          <a:p>
            <a:pPr algn="ctr" defTabSz="685800" eaLnBrk="1" fontAlgn="auto" hangingPunct="1">
              <a:lnSpc>
                <a:spcPts val="750"/>
              </a:lnSpc>
              <a:spcBef>
                <a:spcPts val="0"/>
              </a:spcBef>
              <a:spcAft>
                <a:spcPts val="0"/>
              </a:spcAft>
            </a:pPr>
            <a:r>
              <a:rPr lang="en-US" sz="900" b="1" dirty="0">
                <a:solidFill>
                  <a:prstClr val="white"/>
                </a:solidFill>
                <a:latin typeface="Calibri"/>
                <a:ea typeface="+mn-ea"/>
              </a:rPr>
              <a:t>INVOLVED PARTIES</a:t>
            </a:r>
          </a:p>
        </p:txBody>
      </p:sp>
      <p:sp>
        <p:nvSpPr>
          <p:cNvPr id="95" name="TextBox 94">
            <a:extLst>
              <a:ext uri="{FF2B5EF4-FFF2-40B4-BE49-F238E27FC236}">
                <a16:creationId xmlns:a16="http://schemas.microsoft.com/office/drawing/2014/main" id="{0A1ACBE4-B975-D349-9318-503E161F66A2}"/>
              </a:ext>
            </a:extLst>
          </p:cNvPr>
          <p:cNvSpPr txBox="1"/>
          <p:nvPr/>
        </p:nvSpPr>
        <p:spPr>
          <a:xfrm>
            <a:off x="2686050" y="2914650"/>
            <a:ext cx="685800" cy="205740"/>
          </a:xfrm>
          <a:prstGeom prst="rect">
            <a:avLst/>
          </a:prstGeom>
          <a:noFill/>
        </p:spPr>
        <p:txBody>
          <a:bodyPr wrap="square" lIns="0" tIns="0" rIns="0" bIns="0" rtlCol="0" anchor="ctr" anchorCtr="0">
            <a:noAutofit/>
          </a:bodyPr>
          <a:lstStyle/>
          <a:p>
            <a:pPr algn="ctr" defTabSz="685800" eaLnBrk="1" fontAlgn="auto" hangingPunct="1">
              <a:lnSpc>
                <a:spcPts val="825"/>
              </a:lnSpc>
              <a:spcBef>
                <a:spcPts val="0"/>
              </a:spcBef>
              <a:spcAft>
                <a:spcPts val="0"/>
              </a:spcAft>
            </a:pPr>
            <a:r>
              <a:rPr lang="en-US" sz="900" b="1" dirty="0">
                <a:solidFill>
                  <a:prstClr val="black"/>
                </a:solidFill>
                <a:latin typeface="Calibri"/>
                <a:ea typeface="+mn-ea"/>
              </a:rPr>
              <a:t>RMIS</a:t>
            </a:r>
          </a:p>
        </p:txBody>
      </p:sp>
      <p:sp>
        <p:nvSpPr>
          <p:cNvPr id="97" name="TextBox 96">
            <a:extLst>
              <a:ext uri="{FF2B5EF4-FFF2-40B4-BE49-F238E27FC236}">
                <a16:creationId xmlns:a16="http://schemas.microsoft.com/office/drawing/2014/main" id="{53858B8A-76E3-FA4A-8F66-416FCE41CD0B}"/>
              </a:ext>
            </a:extLst>
          </p:cNvPr>
          <p:cNvSpPr txBox="1"/>
          <p:nvPr/>
        </p:nvSpPr>
        <p:spPr>
          <a:xfrm>
            <a:off x="4549030" y="1376663"/>
            <a:ext cx="685800" cy="205740"/>
          </a:xfrm>
          <a:prstGeom prst="rect">
            <a:avLst/>
          </a:prstGeom>
          <a:noFill/>
        </p:spPr>
        <p:txBody>
          <a:bodyPr wrap="square" lIns="0" tIns="0" rIns="0" bIns="0" rtlCol="0" anchor="ctr" anchorCtr="0">
            <a:noAutofit/>
          </a:bodyPr>
          <a:lstStyle/>
          <a:p>
            <a:pPr algn="ctr" defTabSz="685800" eaLnBrk="1" fontAlgn="auto" hangingPunct="1">
              <a:lnSpc>
                <a:spcPts val="825"/>
              </a:lnSpc>
              <a:spcBef>
                <a:spcPts val="0"/>
              </a:spcBef>
              <a:spcAft>
                <a:spcPts val="0"/>
              </a:spcAft>
            </a:pPr>
            <a:r>
              <a:rPr lang="en-US" sz="900" b="1" dirty="0">
                <a:solidFill>
                  <a:prstClr val="black"/>
                </a:solidFill>
                <a:latin typeface="Calibri"/>
                <a:ea typeface="+mn-ea"/>
              </a:rPr>
              <a:t>CLAIMVISION</a:t>
            </a:r>
          </a:p>
        </p:txBody>
      </p:sp>
      <p:sp>
        <p:nvSpPr>
          <p:cNvPr id="99" name="TextBox 98">
            <a:extLst>
              <a:ext uri="{FF2B5EF4-FFF2-40B4-BE49-F238E27FC236}">
                <a16:creationId xmlns:a16="http://schemas.microsoft.com/office/drawing/2014/main" id="{C3948276-D62C-2D4B-8033-8E59C373C7FE}"/>
              </a:ext>
            </a:extLst>
          </p:cNvPr>
          <p:cNvSpPr txBox="1"/>
          <p:nvPr/>
        </p:nvSpPr>
        <p:spPr>
          <a:xfrm>
            <a:off x="5429250" y="3771900"/>
            <a:ext cx="685800" cy="205740"/>
          </a:xfrm>
          <a:prstGeom prst="rect">
            <a:avLst/>
          </a:prstGeom>
          <a:noFill/>
        </p:spPr>
        <p:txBody>
          <a:bodyPr wrap="square" lIns="0" tIns="0" rIns="0" bIns="0" rtlCol="0" anchor="ctr" anchorCtr="0">
            <a:noAutofit/>
          </a:bodyPr>
          <a:lstStyle/>
          <a:p>
            <a:pPr algn="ctr" defTabSz="685800" eaLnBrk="1" fontAlgn="auto" hangingPunct="1">
              <a:lnSpc>
                <a:spcPts val="825"/>
              </a:lnSpc>
              <a:spcBef>
                <a:spcPts val="0"/>
              </a:spcBef>
              <a:spcAft>
                <a:spcPts val="0"/>
              </a:spcAft>
            </a:pPr>
            <a:r>
              <a:rPr lang="en-US" sz="900" b="1" dirty="0">
                <a:solidFill>
                  <a:prstClr val="black"/>
                </a:solidFill>
                <a:latin typeface="Calibri"/>
                <a:ea typeface="+mn-ea"/>
              </a:rPr>
              <a:t>COGNOS</a:t>
            </a:r>
          </a:p>
        </p:txBody>
      </p:sp>
      <p:sp>
        <p:nvSpPr>
          <p:cNvPr id="101" name="TextBox 100">
            <a:extLst>
              <a:ext uri="{FF2B5EF4-FFF2-40B4-BE49-F238E27FC236}">
                <a16:creationId xmlns:a16="http://schemas.microsoft.com/office/drawing/2014/main" id="{427DA32C-3D51-AB48-9B49-3A45FC991AD3}"/>
              </a:ext>
            </a:extLst>
          </p:cNvPr>
          <p:cNvSpPr txBox="1"/>
          <p:nvPr/>
        </p:nvSpPr>
        <p:spPr>
          <a:xfrm>
            <a:off x="6616256" y="2228144"/>
            <a:ext cx="685800" cy="205740"/>
          </a:xfrm>
          <a:prstGeom prst="rect">
            <a:avLst/>
          </a:prstGeom>
          <a:noFill/>
        </p:spPr>
        <p:txBody>
          <a:bodyPr wrap="square" lIns="0" tIns="0" rIns="0" bIns="0" rtlCol="0" anchor="ctr" anchorCtr="0">
            <a:noAutofit/>
          </a:bodyPr>
          <a:lstStyle/>
          <a:p>
            <a:pPr algn="ctr" defTabSz="685800" eaLnBrk="1" fontAlgn="auto" hangingPunct="1">
              <a:lnSpc>
                <a:spcPts val="825"/>
              </a:lnSpc>
              <a:spcBef>
                <a:spcPts val="0"/>
              </a:spcBef>
              <a:spcAft>
                <a:spcPts val="0"/>
              </a:spcAft>
            </a:pPr>
            <a:r>
              <a:rPr lang="en-US" sz="900" b="1" dirty="0">
                <a:solidFill>
                  <a:prstClr val="black"/>
                </a:solidFill>
                <a:latin typeface="Calibri"/>
                <a:ea typeface="+mn-ea"/>
              </a:rPr>
              <a:t>RCMS</a:t>
            </a:r>
          </a:p>
        </p:txBody>
      </p:sp>
      <p:pic>
        <p:nvPicPr>
          <p:cNvPr id="7" name="Picture 6">
            <a:extLst>
              <a:ext uri="{FF2B5EF4-FFF2-40B4-BE49-F238E27FC236}">
                <a16:creationId xmlns:a16="http://schemas.microsoft.com/office/drawing/2014/main" id="{57602F6B-10E7-3B42-BBEA-6780E25A275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446160" y="1407540"/>
            <a:ext cx="891540" cy="891540"/>
          </a:xfrm>
          <a:prstGeom prst="rect">
            <a:avLst/>
          </a:prstGeom>
        </p:spPr>
      </p:pic>
      <p:pic>
        <p:nvPicPr>
          <p:cNvPr id="9" name="Picture 8">
            <a:extLst>
              <a:ext uri="{FF2B5EF4-FFF2-40B4-BE49-F238E27FC236}">
                <a16:creationId xmlns:a16="http://schemas.microsoft.com/office/drawing/2014/main" id="{E524BA10-6B75-924F-B317-F9A25FF01E3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344770" y="3832110"/>
            <a:ext cx="891540" cy="891540"/>
          </a:xfrm>
          <a:prstGeom prst="rect">
            <a:avLst/>
          </a:prstGeom>
        </p:spPr>
      </p:pic>
      <p:pic>
        <p:nvPicPr>
          <p:cNvPr id="11" name="Picture 10">
            <a:extLst>
              <a:ext uri="{FF2B5EF4-FFF2-40B4-BE49-F238E27FC236}">
                <a16:creationId xmlns:a16="http://schemas.microsoft.com/office/drawing/2014/main" id="{DE8281FB-6C7D-4A41-9C7C-1663027FBCB8}"/>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595023" y="2984468"/>
            <a:ext cx="891540" cy="891540"/>
          </a:xfrm>
          <a:prstGeom prst="rect">
            <a:avLst/>
          </a:prstGeom>
        </p:spPr>
      </p:pic>
      <p:pic>
        <p:nvPicPr>
          <p:cNvPr id="103" name="Picture 102">
            <a:extLst>
              <a:ext uri="{FF2B5EF4-FFF2-40B4-BE49-F238E27FC236}">
                <a16:creationId xmlns:a16="http://schemas.microsoft.com/office/drawing/2014/main" id="{89280F35-0C7A-9940-A7CC-75170E02667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523396" y="2318599"/>
            <a:ext cx="891540" cy="891540"/>
          </a:xfrm>
          <a:prstGeom prst="rect">
            <a:avLst/>
          </a:prstGeom>
        </p:spPr>
      </p:pic>
      <p:sp>
        <p:nvSpPr>
          <p:cNvPr id="104" name="TextBox 103">
            <a:extLst>
              <a:ext uri="{FF2B5EF4-FFF2-40B4-BE49-F238E27FC236}">
                <a16:creationId xmlns:a16="http://schemas.microsoft.com/office/drawing/2014/main" id="{BE20FCEA-9BDC-C145-89A9-DB29D999E2A1}"/>
              </a:ext>
            </a:extLst>
          </p:cNvPr>
          <p:cNvSpPr txBox="1"/>
          <p:nvPr/>
        </p:nvSpPr>
        <p:spPr>
          <a:xfrm>
            <a:off x="4191950" y="2799748"/>
            <a:ext cx="585555" cy="256480"/>
          </a:xfrm>
          <a:prstGeom prst="rect">
            <a:avLst/>
          </a:prstGeom>
          <a:noFill/>
        </p:spPr>
        <p:txBody>
          <a:bodyPr wrap="square" lIns="0" tIns="0" rIns="0" bIns="0" rtlCol="0" anchor="ctr" anchorCtr="0">
            <a:noAutofit/>
          </a:bodyPr>
          <a:lstStyle/>
          <a:p>
            <a:pPr algn="ctr" defTabSz="685800" eaLnBrk="1" fontAlgn="auto" hangingPunct="1">
              <a:lnSpc>
                <a:spcPts val="675"/>
              </a:lnSpc>
              <a:spcBef>
                <a:spcPts val="0"/>
              </a:spcBef>
              <a:spcAft>
                <a:spcPts val="0"/>
              </a:spcAft>
            </a:pPr>
            <a:r>
              <a:rPr lang="en-US" sz="900" b="1" dirty="0">
                <a:solidFill>
                  <a:prstClr val="black"/>
                </a:solidFill>
                <a:latin typeface="Calibri"/>
                <a:ea typeface="+mn-ea"/>
              </a:rPr>
              <a:t>Gen Legal</a:t>
            </a:r>
          </a:p>
        </p:txBody>
      </p:sp>
      <p:sp>
        <p:nvSpPr>
          <p:cNvPr id="105" name="TextBox 104">
            <a:extLst>
              <a:ext uri="{FF2B5EF4-FFF2-40B4-BE49-F238E27FC236}">
                <a16:creationId xmlns:a16="http://schemas.microsoft.com/office/drawing/2014/main" id="{7C7D5297-38B4-E249-80DD-C2EF1D8003B6}"/>
              </a:ext>
            </a:extLst>
          </p:cNvPr>
          <p:cNvSpPr txBox="1"/>
          <p:nvPr/>
        </p:nvSpPr>
        <p:spPr>
          <a:xfrm>
            <a:off x="5812972" y="1379946"/>
            <a:ext cx="585555" cy="256480"/>
          </a:xfrm>
          <a:prstGeom prst="rect">
            <a:avLst/>
          </a:prstGeom>
          <a:noFill/>
        </p:spPr>
        <p:txBody>
          <a:bodyPr wrap="square" lIns="0" tIns="0" rIns="0" bIns="0" rtlCol="0" anchor="ctr" anchorCtr="0">
            <a:noAutofit/>
          </a:bodyPr>
          <a:lstStyle/>
          <a:p>
            <a:pPr algn="ctr" defTabSz="685800" eaLnBrk="1" fontAlgn="auto" hangingPunct="1">
              <a:lnSpc>
                <a:spcPts val="675"/>
              </a:lnSpc>
              <a:spcBef>
                <a:spcPts val="0"/>
              </a:spcBef>
              <a:spcAft>
                <a:spcPts val="0"/>
              </a:spcAft>
            </a:pPr>
            <a:r>
              <a:rPr lang="en-US" sz="900" b="1" dirty="0">
                <a:solidFill>
                  <a:prstClr val="black"/>
                </a:solidFill>
                <a:latin typeface="Calibri"/>
                <a:ea typeface="+mn-ea"/>
              </a:rPr>
              <a:t>OSHA</a:t>
            </a:r>
          </a:p>
        </p:txBody>
      </p:sp>
      <p:sp>
        <p:nvSpPr>
          <p:cNvPr id="107" name="TextBox 106">
            <a:extLst>
              <a:ext uri="{FF2B5EF4-FFF2-40B4-BE49-F238E27FC236}">
                <a16:creationId xmlns:a16="http://schemas.microsoft.com/office/drawing/2014/main" id="{204B1321-693D-3C4E-B07E-DD8084E69ABD}"/>
              </a:ext>
            </a:extLst>
          </p:cNvPr>
          <p:cNvSpPr txBox="1"/>
          <p:nvPr/>
        </p:nvSpPr>
        <p:spPr>
          <a:xfrm>
            <a:off x="5676652" y="2242986"/>
            <a:ext cx="585555" cy="256480"/>
          </a:xfrm>
          <a:prstGeom prst="rect">
            <a:avLst/>
          </a:prstGeom>
          <a:noFill/>
        </p:spPr>
        <p:txBody>
          <a:bodyPr wrap="square" lIns="0" tIns="0" rIns="0" bIns="0" rtlCol="0" anchor="ctr" anchorCtr="0">
            <a:noAutofit/>
          </a:bodyPr>
          <a:lstStyle/>
          <a:p>
            <a:pPr algn="ctr" defTabSz="685800" eaLnBrk="1" fontAlgn="auto" hangingPunct="1">
              <a:lnSpc>
                <a:spcPts val="675"/>
              </a:lnSpc>
              <a:spcBef>
                <a:spcPts val="0"/>
              </a:spcBef>
              <a:spcAft>
                <a:spcPts val="0"/>
              </a:spcAft>
            </a:pPr>
            <a:r>
              <a:rPr lang="en-US" sz="900" b="1" dirty="0">
                <a:solidFill>
                  <a:prstClr val="black"/>
                </a:solidFill>
                <a:latin typeface="Calibri"/>
                <a:ea typeface="+mn-ea"/>
              </a:rPr>
              <a:t>Medicare</a:t>
            </a:r>
          </a:p>
        </p:txBody>
      </p:sp>
      <p:sp>
        <p:nvSpPr>
          <p:cNvPr id="108" name="TextBox 107">
            <a:extLst>
              <a:ext uri="{FF2B5EF4-FFF2-40B4-BE49-F238E27FC236}">
                <a16:creationId xmlns:a16="http://schemas.microsoft.com/office/drawing/2014/main" id="{80AB7581-7456-E944-978A-456C84C62D88}"/>
              </a:ext>
            </a:extLst>
          </p:cNvPr>
          <p:cNvSpPr txBox="1"/>
          <p:nvPr/>
        </p:nvSpPr>
        <p:spPr>
          <a:xfrm>
            <a:off x="4630167" y="379245"/>
            <a:ext cx="585555" cy="256480"/>
          </a:xfrm>
          <a:prstGeom prst="rect">
            <a:avLst/>
          </a:prstGeom>
          <a:noFill/>
          <a:ln>
            <a:noFill/>
          </a:ln>
        </p:spPr>
        <p:txBody>
          <a:bodyPr wrap="square" lIns="0" tIns="0" rIns="0" bIns="0" rtlCol="0" anchor="ctr" anchorCtr="0">
            <a:noAutofit/>
          </a:bodyPr>
          <a:lstStyle/>
          <a:p>
            <a:pPr algn="ctr" defTabSz="685800" eaLnBrk="1" fontAlgn="auto" hangingPunct="1">
              <a:lnSpc>
                <a:spcPts val="675"/>
              </a:lnSpc>
              <a:spcBef>
                <a:spcPts val="0"/>
              </a:spcBef>
              <a:spcAft>
                <a:spcPts val="0"/>
              </a:spcAft>
            </a:pPr>
            <a:r>
              <a:rPr lang="en-US" sz="900" b="1" dirty="0">
                <a:solidFill>
                  <a:prstClr val="black"/>
                </a:solidFill>
                <a:latin typeface="Calibri"/>
                <a:ea typeface="+mn-ea"/>
              </a:rPr>
              <a:t>Med Mgmt</a:t>
            </a:r>
          </a:p>
        </p:txBody>
      </p:sp>
      <p:sp>
        <p:nvSpPr>
          <p:cNvPr id="110" name="TextBox 109">
            <a:extLst>
              <a:ext uri="{FF2B5EF4-FFF2-40B4-BE49-F238E27FC236}">
                <a16:creationId xmlns:a16="http://schemas.microsoft.com/office/drawing/2014/main" id="{8CCFA9D3-2214-1042-9105-00950B6B3B78}"/>
              </a:ext>
            </a:extLst>
          </p:cNvPr>
          <p:cNvSpPr txBox="1"/>
          <p:nvPr/>
        </p:nvSpPr>
        <p:spPr>
          <a:xfrm>
            <a:off x="5429250" y="653862"/>
            <a:ext cx="585555" cy="256480"/>
          </a:xfrm>
          <a:prstGeom prst="rect">
            <a:avLst/>
          </a:prstGeom>
          <a:noFill/>
        </p:spPr>
        <p:txBody>
          <a:bodyPr wrap="square" lIns="0" tIns="0" rIns="0" bIns="0" rtlCol="0" anchor="ctr" anchorCtr="0">
            <a:noAutofit/>
          </a:bodyPr>
          <a:lstStyle/>
          <a:p>
            <a:pPr algn="ctr" defTabSz="685800" eaLnBrk="1" fontAlgn="auto" hangingPunct="1">
              <a:lnSpc>
                <a:spcPts val="675"/>
              </a:lnSpc>
              <a:spcBef>
                <a:spcPts val="0"/>
              </a:spcBef>
              <a:spcAft>
                <a:spcPts val="0"/>
              </a:spcAft>
            </a:pPr>
            <a:r>
              <a:rPr lang="en-US" sz="900" b="1" dirty="0">
                <a:solidFill>
                  <a:prstClr val="black"/>
                </a:solidFill>
                <a:latin typeface="Calibri"/>
                <a:ea typeface="+mn-ea"/>
              </a:rPr>
              <a:t>State DIR</a:t>
            </a:r>
          </a:p>
        </p:txBody>
      </p:sp>
      <p:sp>
        <p:nvSpPr>
          <p:cNvPr id="112" name="TextBox 111">
            <a:extLst>
              <a:ext uri="{FF2B5EF4-FFF2-40B4-BE49-F238E27FC236}">
                <a16:creationId xmlns:a16="http://schemas.microsoft.com/office/drawing/2014/main" id="{6E416EBD-6FF1-2C47-B1A2-47F0CE35C382}"/>
              </a:ext>
            </a:extLst>
          </p:cNvPr>
          <p:cNvSpPr txBox="1"/>
          <p:nvPr/>
        </p:nvSpPr>
        <p:spPr>
          <a:xfrm>
            <a:off x="1657796" y="3844550"/>
            <a:ext cx="585555" cy="256480"/>
          </a:xfrm>
          <a:prstGeom prst="rect">
            <a:avLst/>
          </a:prstGeom>
          <a:noFill/>
        </p:spPr>
        <p:txBody>
          <a:bodyPr wrap="square" lIns="0" tIns="0" rIns="0" bIns="0" rtlCol="0" anchor="ctr" anchorCtr="0">
            <a:noAutofit/>
          </a:bodyPr>
          <a:lstStyle/>
          <a:p>
            <a:pPr algn="ctr" defTabSz="685800" eaLnBrk="1" fontAlgn="auto" hangingPunct="1">
              <a:lnSpc>
                <a:spcPts val="675"/>
              </a:lnSpc>
              <a:spcBef>
                <a:spcPts val="0"/>
              </a:spcBef>
              <a:spcAft>
                <a:spcPts val="0"/>
              </a:spcAft>
            </a:pPr>
            <a:r>
              <a:rPr lang="en-US" sz="900" b="1" dirty="0">
                <a:solidFill>
                  <a:prstClr val="black"/>
                </a:solidFill>
                <a:latin typeface="Calibri"/>
                <a:ea typeface="+mn-ea"/>
              </a:rPr>
              <a:t>RMIG</a:t>
            </a:r>
          </a:p>
        </p:txBody>
      </p:sp>
      <p:sp>
        <p:nvSpPr>
          <p:cNvPr id="114" name="TextBox 113">
            <a:extLst>
              <a:ext uri="{FF2B5EF4-FFF2-40B4-BE49-F238E27FC236}">
                <a16:creationId xmlns:a16="http://schemas.microsoft.com/office/drawing/2014/main" id="{3576C66E-6B18-E844-A797-9EE3119F17C4}"/>
              </a:ext>
            </a:extLst>
          </p:cNvPr>
          <p:cNvSpPr txBox="1"/>
          <p:nvPr/>
        </p:nvSpPr>
        <p:spPr>
          <a:xfrm>
            <a:off x="3809552" y="501024"/>
            <a:ext cx="585555" cy="617220"/>
          </a:xfrm>
          <a:prstGeom prst="rect">
            <a:avLst/>
          </a:prstGeom>
          <a:noFill/>
        </p:spPr>
        <p:txBody>
          <a:bodyPr wrap="square" lIns="0" tIns="0" rIns="0" bIns="0" rtlCol="0" anchor="ctr" anchorCtr="0">
            <a:noAutofit/>
          </a:bodyPr>
          <a:lstStyle/>
          <a:p>
            <a:pPr algn="ctr" defTabSz="685800" eaLnBrk="1" fontAlgn="auto" hangingPunct="1">
              <a:lnSpc>
                <a:spcPts val="675"/>
              </a:lnSpc>
              <a:spcBef>
                <a:spcPts val="0"/>
              </a:spcBef>
              <a:spcAft>
                <a:spcPts val="0"/>
              </a:spcAft>
            </a:pPr>
            <a:r>
              <a:rPr lang="en-US" sz="900" b="1" dirty="0">
                <a:solidFill>
                  <a:prstClr val="black"/>
                </a:solidFill>
                <a:latin typeface="Calibri"/>
                <a:ea typeface="+mn-ea"/>
              </a:rPr>
              <a:t> AC</a:t>
            </a:r>
          </a:p>
        </p:txBody>
      </p:sp>
      <p:sp>
        <p:nvSpPr>
          <p:cNvPr id="117" name="TextBox 116">
            <a:extLst>
              <a:ext uri="{FF2B5EF4-FFF2-40B4-BE49-F238E27FC236}">
                <a16:creationId xmlns:a16="http://schemas.microsoft.com/office/drawing/2014/main" id="{2FAA8628-A9C1-DE41-A54D-B83A5BFCB95B}"/>
              </a:ext>
            </a:extLst>
          </p:cNvPr>
          <p:cNvSpPr txBox="1"/>
          <p:nvPr/>
        </p:nvSpPr>
        <p:spPr>
          <a:xfrm>
            <a:off x="3577685" y="2242986"/>
            <a:ext cx="585555" cy="256480"/>
          </a:xfrm>
          <a:prstGeom prst="rect">
            <a:avLst/>
          </a:prstGeom>
          <a:noFill/>
        </p:spPr>
        <p:txBody>
          <a:bodyPr wrap="square" lIns="0" tIns="0" rIns="0" bIns="0" rtlCol="0" anchor="ctr" anchorCtr="0">
            <a:noAutofit/>
          </a:bodyPr>
          <a:lstStyle/>
          <a:p>
            <a:pPr algn="ctr" defTabSz="685800" eaLnBrk="1" fontAlgn="auto" hangingPunct="1">
              <a:lnSpc>
                <a:spcPts val="675"/>
              </a:lnSpc>
              <a:spcBef>
                <a:spcPts val="0"/>
              </a:spcBef>
              <a:spcAft>
                <a:spcPts val="0"/>
              </a:spcAft>
            </a:pPr>
            <a:r>
              <a:rPr lang="en-US" sz="900" b="1" dirty="0">
                <a:solidFill>
                  <a:prstClr val="black"/>
                </a:solidFill>
                <a:latin typeface="Calibri"/>
                <a:ea typeface="+mn-ea"/>
              </a:rPr>
              <a:t>Matter Mgmt</a:t>
            </a:r>
          </a:p>
        </p:txBody>
      </p:sp>
      <p:sp>
        <p:nvSpPr>
          <p:cNvPr id="119" name="TextBox 118">
            <a:extLst>
              <a:ext uri="{FF2B5EF4-FFF2-40B4-BE49-F238E27FC236}">
                <a16:creationId xmlns:a16="http://schemas.microsoft.com/office/drawing/2014/main" id="{D7DD7FCE-6DBC-A646-8D1C-F5F46BE1DE11}"/>
              </a:ext>
            </a:extLst>
          </p:cNvPr>
          <p:cNvSpPr txBox="1"/>
          <p:nvPr/>
        </p:nvSpPr>
        <p:spPr>
          <a:xfrm>
            <a:off x="1713575" y="2091789"/>
            <a:ext cx="585555" cy="256480"/>
          </a:xfrm>
          <a:prstGeom prst="rect">
            <a:avLst/>
          </a:prstGeom>
          <a:noFill/>
        </p:spPr>
        <p:txBody>
          <a:bodyPr wrap="square" lIns="0" tIns="0" rIns="0" bIns="0" rtlCol="0" anchor="ctr" anchorCtr="0">
            <a:noAutofit/>
          </a:bodyPr>
          <a:lstStyle/>
          <a:p>
            <a:pPr algn="ctr" defTabSz="685800" eaLnBrk="1" fontAlgn="auto" hangingPunct="1">
              <a:lnSpc>
                <a:spcPts val="675"/>
              </a:lnSpc>
              <a:spcBef>
                <a:spcPts val="0"/>
              </a:spcBef>
              <a:spcAft>
                <a:spcPts val="0"/>
              </a:spcAft>
            </a:pPr>
            <a:r>
              <a:rPr lang="en-US" sz="900" b="1" dirty="0">
                <a:solidFill>
                  <a:prstClr val="black"/>
                </a:solidFill>
                <a:latin typeface="Calibri"/>
                <a:ea typeface="+mn-ea"/>
              </a:rPr>
              <a:t>RMB</a:t>
            </a:r>
          </a:p>
        </p:txBody>
      </p:sp>
      <p:sp>
        <p:nvSpPr>
          <p:cNvPr id="121" name="TextBox 120">
            <a:extLst>
              <a:ext uri="{FF2B5EF4-FFF2-40B4-BE49-F238E27FC236}">
                <a16:creationId xmlns:a16="http://schemas.microsoft.com/office/drawing/2014/main" id="{CB9C3A3E-461C-2D46-9F36-99F0342CE26C}"/>
              </a:ext>
            </a:extLst>
          </p:cNvPr>
          <p:cNvSpPr txBox="1"/>
          <p:nvPr/>
        </p:nvSpPr>
        <p:spPr>
          <a:xfrm>
            <a:off x="1503286" y="3017520"/>
            <a:ext cx="585555" cy="247462"/>
          </a:xfrm>
          <a:prstGeom prst="rect">
            <a:avLst/>
          </a:prstGeom>
          <a:noFill/>
        </p:spPr>
        <p:txBody>
          <a:bodyPr wrap="square" lIns="0" tIns="0" rIns="0" bIns="0" rtlCol="0" anchor="ctr" anchorCtr="0">
            <a:noAutofit/>
          </a:bodyPr>
          <a:lstStyle/>
          <a:p>
            <a:pPr algn="ctr" defTabSz="685800" eaLnBrk="1" fontAlgn="auto" hangingPunct="1">
              <a:lnSpc>
                <a:spcPts val="675"/>
              </a:lnSpc>
              <a:spcBef>
                <a:spcPts val="0"/>
              </a:spcBef>
              <a:spcAft>
                <a:spcPts val="0"/>
              </a:spcAft>
            </a:pPr>
            <a:r>
              <a:rPr lang="en-US" sz="900" b="1" dirty="0">
                <a:solidFill>
                  <a:prstClr val="black"/>
                </a:solidFill>
                <a:latin typeface="Calibri"/>
                <a:ea typeface="+mn-ea"/>
              </a:rPr>
              <a:t>A-C</a:t>
            </a:r>
          </a:p>
        </p:txBody>
      </p:sp>
      <p:sp>
        <p:nvSpPr>
          <p:cNvPr id="122" name="TextBox 121">
            <a:extLst>
              <a:ext uri="{FF2B5EF4-FFF2-40B4-BE49-F238E27FC236}">
                <a16:creationId xmlns:a16="http://schemas.microsoft.com/office/drawing/2014/main" id="{5622221D-2A92-4943-A090-8F77C6E79F03}"/>
              </a:ext>
            </a:extLst>
          </p:cNvPr>
          <p:cNvSpPr txBox="1"/>
          <p:nvPr/>
        </p:nvSpPr>
        <p:spPr>
          <a:xfrm>
            <a:off x="3077476" y="1023786"/>
            <a:ext cx="542877" cy="256480"/>
          </a:xfrm>
          <a:prstGeom prst="rect">
            <a:avLst/>
          </a:prstGeom>
          <a:noFill/>
        </p:spPr>
        <p:txBody>
          <a:bodyPr wrap="square" lIns="0" tIns="0" rIns="0" bIns="0" rtlCol="0" anchor="ctr" anchorCtr="0">
            <a:noAutofit/>
          </a:bodyPr>
          <a:lstStyle/>
          <a:p>
            <a:pPr algn="ctr" defTabSz="685800" eaLnBrk="1" fontAlgn="auto" hangingPunct="1">
              <a:lnSpc>
                <a:spcPts val="675"/>
              </a:lnSpc>
              <a:spcBef>
                <a:spcPts val="0"/>
              </a:spcBef>
              <a:spcAft>
                <a:spcPts val="0"/>
              </a:spcAft>
            </a:pPr>
            <a:r>
              <a:rPr lang="en-US" sz="900" b="1" dirty="0">
                <a:solidFill>
                  <a:prstClr val="black"/>
                </a:solidFill>
                <a:latin typeface="Calibri"/>
                <a:ea typeface="+mn-ea"/>
              </a:rPr>
              <a:t>WC TPAs (3)</a:t>
            </a:r>
          </a:p>
        </p:txBody>
      </p:sp>
      <p:sp>
        <p:nvSpPr>
          <p:cNvPr id="123" name="TextBox 122">
            <a:extLst>
              <a:ext uri="{FF2B5EF4-FFF2-40B4-BE49-F238E27FC236}">
                <a16:creationId xmlns:a16="http://schemas.microsoft.com/office/drawing/2014/main" id="{7FB5575A-D0D9-4D44-9F5A-40AA9AF52B7A}"/>
              </a:ext>
            </a:extLst>
          </p:cNvPr>
          <p:cNvSpPr txBox="1"/>
          <p:nvPr/>
        </p:nvSpPr>
        <p:spPr>
          <a:xfrm>
            <a:off x="6979626" y="3588070"/>
            <a:ext cx="585555" cy="256480"/>
          </a:xfrm>
          <a:prstGeom prst="rect">
            <a:avLst/>
          </a:prstGeom>
          <a:noFill/>
        </p:spPr>
        <p:txBody>
          <a:bodyPr wrap="square" lIns="0" tIns="0" rIns="0" bIns="0" rtlCol="0" anchor="ctr" anchorCtr="0">
            <a:noAutofit/>
          </a:bodyPr>
          <a:lstStyle/>
          <a:p>
            <a:pPr algn="ctr" defTabSz="685800" eaLnBrk="1" fontAlgn="auto" hangingPunct="1">
              <a:lnSpc>
                <a:spcPts val="675"/>
              </a:lnSpc>
              <a:spcBef>
                <a:spcPts val="0"/>
              </a:spcBef>
              <a:spcAft>
                <a:spcPts val="0"/>
              </a:spcAft>
            </a:pPr>
            <a:r>
              <a:rPr lang="en-US" sz="1050" b="1" dirty="0">
                <a:solidFill>
                  <a:prstClr val="black"/>
                </a:solidFill>
                <a:latin typeface="Calibri"/>
                <a:ea typeface="+mn-ea"/>
              </a:rPr>
              <a:t>County Depts</a:t>
            </a:r>
          </a:p>
        </p:txBody>
      </p:sp>
      <p:sp>
        <p:nvSpPr>
          <p:cNvPr id="124" name="TextBox 123">
            <a:extLst>
              <a:ext uri="{FF2B5EF4-FFF2-40B4-BE49-F238E27FC236}">
                <a16:creationId xmlns:a16="http://schemas.microsoft.com/office/drawing/2014/main" id="{2EFC12FE-4DFF-3345-9EB4-0088AC7F8DFF}"/>
              </a:ext>
            </a:extLst>
          </p:cNvPr>
          <p:cNvSpPr txBox="1"/>
          <p:nvPr/>
        </p:nvSpPr>
        <p:spPr>
          <a:xfrm>
            <a:off x="3848703" y="3832110"/>
            <a:ext cx="585555" cy="256480"/>
          </a:xfrm>
          <a:prstGeom prst="rect">
            <a:avLst/>
          </a:prstGeom>
          <a:noFill/>
        </p:spPr>
        <p:txBody>
          <a:bodyPr wrap="square" lIns="0" tIns="0" rIns="0" bIns="0" rtlCol="0" anchor="ctr" anchorCtr="0">
            <a:noAutofit/>
          </a:bodyPr>
          <a:lstStyle/>
          <a:p>
            <a:pPr algn="ctr" defTabSz="685800" eaLnBrk="1" fontAlgn="auto" hangingPunct="1">
              <a:lnSpc>
                <a:spcPts val="675"/>
              </a:lnSpc>
              <a:spcBef>
                <a:spcPts val="0"/>
              </a:spcBef>
              <a:spcAft>
                <a:spcPts val="0"/>
              </a:spcAft>
            </a:pPr>
            <a:r>
              <a:rPr lang="en-US" sz="900" b="1" dirty="0">
                <a:solidFill>
                  <a:prstClr val="black"/>
                </a:solidFill>
                <a:latin typeface="Calibri"/>
                <a:ea typeface="+mn-ea"/>
              </a:rPr>
              <a:t>Sheriff Expedited</a:t>
            </a:r>
          </a:p>
        </p:txBody>
      </p:sp>
      <p:sp>
        <p:nvSpPr>
          <p:cNvPr id="125" name="TextBox 124">
            <a:extLst>
              <a:ext uri="{FF2B5EF4-FFF2-40B4-BE49-F238E27FC236}">
                <a16:creationId xmlns:a16="http://schemas.microsoft.com/office/drawing/2014/main" id="{08F364A3-9D73-7948-B807-24D684535A95}"/>
              </a:ext>
            </a:extLst>
          </p:cNvPr>
          <p:cNvSpPr txBox="1"/>
          <p:nvPr/>
        </p:nvSpPr>
        <p:spPr>
          <a:xfrm>
            <a:off x="2346296" y="1508186"/>
            <a:ext cx="585555" cy="256480"/>
          </a:xfrm>
          <a:prstGeom prst="rect">
            <a:avLst/>
          </a:prstGeom>
          <a:noFill/>
        </p:spPr>
        <p:txBody>
          <a:bodyPr wrap="square" lIns="0" tIns="0" rIns="0" bIns="0" rtlCol="0" anchor="ctr" anchorCtr="0">
            <a:noAutofit/>
          </a:bodyPr>
          <a:lstStyle/>
          <a:p>
            <a:pPr algn="ctr" defTabSz="685800" eaLnBrk="1" fontAlgn="auto" hangingPunct="1">
              <a:lnSpc>
                <a:spcPts val="675"/>
              </a:lnSpc>
              <a:spcBef>
                <a:spcPts val="0"/>
              </a:spcBef>
              <a:spcAft>
                <a:spcPts val="0"/>
              </a:spcAft>
            </a:pPr>
            <a:r>
              <a:rPr lang="en-US" sz="900" b="1" dirty="0">
                <a:solidFill>
                  <a:prstClr val="black"/>
                </a:solidFill>
                <a:latin typeface="Calibri"/>
                <a:ea typeface="+mn-ea"/>
              </a:rPr>
              <a:t>County Counsel</a:t>
            </a:r>
          </a:p>
        </p:txBody>
      </p:sp>
      <p:sp>
        <p:nvSpPr>
          <p:cNvPr id="126" name="TextBox 125">
            <a:extLst>
              <a:ext uri="{FF2B5EF4-FFF2-40B4-BE49-F238E27FC236}">
                <a16:creationId xmlns:a16="http://schemas.microsoft.com/office/drawing/2014/main" id="{D3C068D5-085A-FB49-AA19-F270A5117707}"/>
              </a:ext>
            </a:extLst>
          </p:cNvPr>
          <p:cNvSpPr txBox="1"/>
          <p:nvPr/>
        </p:nvSpPr>
        <p:spPr>
          <a:xfrm>
            <a:off x="2346296" y="4399403"/>
            <a:ext cx="542877" cy="256480"/>
          </a:xfrm>
          <a:prstGeom prst="rect">
            <a:avLst/>
          </a:prstGeom>
          <a:noFill/>
        </p:spPr>
        <p:txBody>
          <a:bodyPr wrap="square" lIns="0" tIns="0" rIns="0" bIns="0" rtlCol="0" anchor="ctr" anchorCtr="0">
            <a:noAutofit/>
          </a:bodyPr>
          <a:lstStyle/>
          <a:p>
            <a:pPr algn="ctr" defTabSz="685800" eaLnBrk="1" fontAlgn="auto" hangingPunct="1">
              <a:lnSpc>
                <a:spcPts val="675"/>
              </a:lnSpc>
              <a:spcBef>
                <a:spcPts val="0"/>
              </a:spcBef>
              <a:spcAft>
                <a:spcPts val="0"/>
              </a:spcAft>
            </a:pPr>
            <a:r>
              <a:rPr lang="en-US" sz="900" b="1" dirty="0">
                <a:solidFill>
                  <a:prstClr val="black"/>
                </a:solidFill>
                <a:latin typeface="Calibri"/>
                <a:ea typeface="+mn-ea"/>
              </a:rPr>
              <a:t>Liability TPAs (2)</a:t>
            </a:r>
          </a:p>
        </p:txBody>
      </p:sp>
      <p:sp>
        <p:nvSpPr>
          <p:cNvPr id="127" name="TextBox 126">
            <a:extLst>
              <a:ext uri="{FF2B5EF4-FFF2-40B4-BE49-F238E27FC236}">
                <a16:creationId xmlns:a16="http://schemas.microsoft.com/office/drawing/2014/main" id="{DA65DF66-1FF4-5B43-A667-B4E10807093F}"/>
              </a:ext>
            </a:extLst>
          </p:cNvPr>
          <p:cNvSpPr txBox="1"/>
          <p:nvPr/>
        </p:nvSpPr>
        <p:spPr>
          <a:xfrm>
            <a:off x="3193785" y="4393383"/>
            <a:ext cx="585555" cy="256480"/>
          </a:xfrm>
          <a:prstGeom prst="rect">
            <a:avLst/>
          </a:prstGeom>
          <a:noFill/>
        </p:spPr>
        <p:txBody>
          <a:bodyPr wrap="square" lIns="0" tIns="0" rIns="0" bIns="0" rtlCol="0" anchor="ctr" anchorCtr="0">
            <a:noAutofit/>
          </a:bodyPr>
          <a:lstStyle/>
          <a:p>
            <a:pPr algn="ctr" defTabSz="685800" eaLnBrk="1" fontAlgn="auto" hangingPunct="1">
              <a:lnSpc>
                <a:spcPts val="675"/>
              </a:lnSpc>
              <a:spcBef>
                <a:spcPts val="0"/>
              </a:spcBef>
              <a:spcAft>
                <a:spcPts val="0"/>
              </a:spcAft>
            </a:pPr>
            <a:r>
              <a:rPr lang="en-US" sz="900" b="1" dirty="0">
                <a:solidFill>
                  <a:prstClr val="black"/>
                </a:solidFill>
                <a:latin typeface="Calibri"/>
                <a:ea typeface="+mn-ea"/>
              </a:rPr>
              <a:t>Small Claims</a:t>
            </a:r>
          </a:p>
        </p:txBody>
      </p:sp>
      <p:sp>
        <p:nvSpPr>
          <p:cNvPr id="33" name="Title 1">
            <a:extLst>
              <a:ext uri="{FF2B5EF4-FFF2-40B4-BE49-F238E27FC236}">
                <a16:creationId xmlns:a16="http://schemas.microsoft.com/office/drawing/2014/main" id="{C7EA25A8-9223-46CB-8F65-6AA323F2B391}"/>
              </a:ext>
            </a:extLst>
          </p:cNvPr>
          <p:cNvSpPr txBox="1">
            <a:spLocks/>
          </p:cNvSpPr>
          <p:nvPr/>
        </p:nvSpPr>
        <p:spPr>
          <a:xfrm>
            <a:off x="-187106" y="1535525"/>
            <a:ext cx="2211982" cy="857250"/>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000" b="1" dirty="0">
                <a:solidFill>
                  <a:srgbClr val="FF0000"/>
                </a:solidFill>
              </a:rPr>
              <a:t>Current State - Disconnected</a:t>
            </a:r>
          </a:p>
        </p:txBody>
      </p:sp>
      <p:sp>
        <p:nvSpPr>
          <p:cNvPr id="5" name="Rectangle 4">
            <a:extLst>
              <a:ext uri="{FF2B5EF4-FFF2-40B4-BE49-F238E27FC236}">
                <a16:creationId xmlns:a16="http://schemas.microsoft.com/office/drawing/2014/main" id="{86FA105A-BCAF-4B99-8FE5-830D68E62A2D}"/>
              </a:ext>
            </a:extLst>
          </p:cNvPr>
          <p:cNvSpPr/>
          <p:nvPr/>
        </p:nvSpPr>
        <p:spPr>
          <a:xfrm>
            <a:off x="4549030" y="1407540"/>
            <a:ext cx="685800" cy="127985"/>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26B88FE-3965-4647-BDE5-97A198D4E20F}"/>
              </a:ext>
            </a:extLst>
          </p:cNvPr>
          <p:cNvSpPr txBox="1"/>
          <p:nvPr/>
        </p:nvSpPr>
        <p:spPr>
          <a:xfrm>
            <a:off x="4561839" y="1371811"/>
            <a:ext cx="685800" cy="215444"/>
          </a:xfrm>
          <a:prstGeom prst="rect">
            <a:avLst/>
          </a:prstGeom>
          <a:noFill/>
        </p:spPr>
        <p:txBody>
          <a:bodyPr wrap="square" rtlCol="0">
            <a:spAutoFit/>
          </a:bodyPr>
          <a:lstStyle/>
          <a:p>
            <a:r>
              <a:rPr lang="en-US" sz="800" b="1" dirty="0"/>
              <a:t>WC CLAIMS</a:t>
            </a:r>
          </a:p>
        </p:txBody>
      </p:sp>
    </p:spTree>
    <p:extLst>
      <p:ext uri="{BB962C8B-B14F-4D97-AF65-F5344CB8AC3E}">
        <p14:creationId xmlns:p14="http://schemas.microsoft.com/office/powerpoint/2010/main" val="410512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23"/>
                                        </p:tgtEl>
                                        <p:attrNameLst>
                                          <p:attrName>ppt_x</p:attrName>
                                          <p:attrName>ppt_y</p:attrName>
                                        </p:attrNameLst>
                                      </p:cBhvr>
                                    </p:animMotion>
                                    <p:animRot by="1500000">
                                      <p:cBhvr>
                                        <p:cTn id="7" dur="125" fill="hold">
                                          <p:stCondLst>
                                            <p:cond delay="0"/>
                                          </p:stCondLst>
                                        </p:cTn>
                                        <p:tgtEl>
                                          <p:spTgt spid="123"/>
                                        </p:tgtEl>
                                        <p:attrNameLst>
                                          <p:attrName>r</p:attrName>
                                        </p:attrNameLst>
                                      </p:cBhvr>
                                    </p:animRot>
                                    <p:animRot by="-1500000">
                                      <p:cBhvr>
                                        <p:cTn id="8" dur="125" fill="hold">
                                          <p:stCondLst>
                                            <p:cond delay="125"/>
                                          </p:stCondLst>
                                        </p:cTn>
                                        <p:tgtEl>
                                          <p:spTgt spid="123"/>
                                        </p:tgtEl>
                                        <p:attrNameLst>
                                          <p:attrName>r</p:attrName>
                                        </p:attrNameLst>
                                      </p:cBhvr>
                                    </p:animRot>
                                    <p:animRot by="-1500000">
                                      <p:cBhvr>
                                        <p:cTn id="9" dur="125" fill="hold">
                                          <p:stCondLst>
                                            <p:cond delay="250"/>
                                          </p:stCondLst>
                                        </p:cTn>
                                        <p:tgtEl>
                                          <p:spTgt spid="123"/>
                                        </p:tgtEl>
                                        <p:attrNameLst>
                                          <p:attrName>r</p:attrName>
                                        </p:attrNameLst>
                                      </p:cBhvr>
                                    </p:animRot>
                                    <p:animRot by="1500000">
                                      <p:cBhvr>
                                        <p:cTn id="10" dur="125" fill="hold">
                                          <p:stCondLst>
                                            <p:cond delay="375"/>
                                          </p:stCondLst>
                                        </p:cTn>
                                        <p:tgtEl>
                                          <p:spTgt spid="1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D07B-4F2C-1440-A674-31E3AD00DCB0}"/>
              </a:ext>
            </a:extLst>
          </p:cNvPr>
          <p:cNvSpPr>
            <a:spLocks noGrp="1"/>
          </p:cNvSpPr>
          <p:nvPr>
            <p:ph type="title"/>
          </p:nvPr>
        </p:nvSpPr>
        <p:spPr/>
        <p:txBody>
          <a:bodyPr/>
          <a:lstStyle/>
          <a:p>
            <a:r>
              <a:rPr lang="en-US" dirty="0"/>
              <a:t>What We Want to Talk About Today</a:t>
            </a:r>
          </a:p>
        </p:txBody>
      </p:sp>
      <p:sp>
        <p:nvSpPr>
          <p:cNvPr id="3" name="Text Placeholder 2">
            <a:extLst>
              <a:ext uri="{FF2B5EF4-FFF2-40B4-BE49-F238E27FC236}">
                <a16:creationId xmlns:a16="http://schemas.microsoft.com/office/drawing/2014/main" id="{F7E7ED55-9525-D344-9DC3-6BBEAEB1BE2E}"/>
              </a:ext>
            </a:extLst>
          </p:cNvPr>
          <p:cNvSpPr>
            <a:spLocks noGrp="1"/>
          </p:cNvSpPr>
          <p:nvPr>
            <p:ph type="body" sz="quarter" idx="10"/>
          </p:nvPr>
        </p:nvSpPr>
        <p:spPr/>
        <p:txBody>
          <a:bodyPr>
            <a:normAutofit lnSpcReduction="10000"/>
          </a:bodyPr>
          <a:lstStyle/>
          <a:p>
            <a:endParaRPr lang="en-US" dirty="0"/>
          </a:p>
          <a:p>
            <a:r>
              <a:rPr lang="en-US" dirty="0"/>
              <a:t>Technology</a:t>
            </a:r>
          </a:p>
          <a:p>
            <a:pPr lvl="1"/>
            <a:r>
              <a:rPr lang="en-US" dirty="0"/>
              <a:t>benefits for safety and risk management</a:t>
            </a:r>
          </a:p>
          <a:p>
            <a:endParaRPr lang="en-US" dirty="0"/>
          </a:p>
          <a:p>
            <a:r>
              <a:rPr lang="en-US" dirty="0"/>
              <a:t>Challenges</a:t>
            </a:r>
          </a:p>
          <a:p>
            <a:endParaRPr lang="en-US" dirty="0"/>
          </a:p>
          <a:p>
            <a:r>
              <a:rPr lang="en-US" dirty="0"/>
              <a:t>Point to Common Resources</a:t>
            </a:r>
          </a:p>
          <a:p>
            <a:endParaRPr lang="en-US" dirty="0"/>
          </a:p>
          <a:p>
            <a:r>
              <a:rPr lang="en-US" dirty="0"/>
              <a:t>County of Los Angeles Case Study</a:t>
            </a:r>
          </a:p>
        </p:txBody>
      </p:sp>
      <p:sp>
        <p:nvSpPr>
          <p:cNvPr id="4" name="Slide Number Placeholder 3">
            <a:extLst>
              <a:ext uri="{FF2B5EF4-FFF2-40B4-BE49-F238E27FC236}">
                <a16:creationId xmlns:a16="http://schemas.microsoft.com/office/drawing/2014/main" id="{9E749AE8-9427-C749-AAC9-B85A8AD3CE50}"/>
              </a:ext>
            </a:extLst>
          </p:cNvPr>
          <p:cNvSpPr>
            <a:spLocks noGrp="1"/>
          </p:cNvSpPr>
          <p:nvPr>
            <p:ph type="sldNum" sz="quarter" idx="4"/>
          </p:nvPr>
        </p:nvSpPr>
        <p:spPr/>
        <p:txBody>
          <a:bodyPr/>
          <a:lstStyle/>
          <a:p>
            <a:fld id="{AC2BBF5C-F99E-D345-8BF5-120D837414FF}" type="slidenum">
              <a:rPr lang="en-US" smtClean="0"/>
              <a:pPr/>
              <a:t>4</a:t>
            </a:fld>
            <a:endParaRPr lang="en-US" dirty="0"/>
          </a:p>
        </p:txBody>
      </p:sp>
    </p:spTree>
    <p:extLst>
      <p:ext uri="{BB962C8B-B14F-4D97-AF65-F5344CB8AC3E}">
        <p14:creationId xmlns:p14="http://schemas.microsoft.com/office/powerpoint/2010/main" val="29791919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sz="half" idx="1"/>
          </p:nvPr>
        </p:nvSpPr>
        <p:spPr>
          <a:xfrm>
            <a:off x="457200" y="880782"/>
            <a:ext cx="8230914" cy="3936800"/>
          </a:xfrm>
        </p:spPr>
        <p:txBody>
          <a:bodyPr/>
          <a:lstStyle/>
          <a:p>
            <a:pPr marL="0" indent="0">
              <a:buNone/>
            </a:pPr>
            <a:r>
              <a:rPr lang="en-US" sz="1800" dirty="0">
                <a:solidFill>
                  <a:schemeClr val="bg1"/>
                </a:solidFill>
              </a:rPr>
              <a:t>Four Modules – Four Stages – Four Live Dates</a:t>
            </a:r>
          </a:p>
        </p:txBody>
      </p:sp>
      <p:sp>
        <p:nvSpPr>
          <p:cNvPr id="2" name="Title 1"/>
          <p:cNvSpPr>
            <a:spLocks noGrp="1"/>
          </p:cNvSpPr>
          <p:nvPr>
            <p:ph type="title"/>
          </p:nvPr>
        </p:nvSpPr>
        <p:spPr/>
        <p:txBody>
          <a:bodyPr/>
          <a:lstStyle/>
          <a:p>
            <a:r>
              <a:rPr lang="en-US" dirty="0"/>
              <a:t>Next Step:  PROJECT SCOPE</a:t>
            </a:r>
          </a:p>
        </p:txBody>
      </p:sp>
      <p:pic>
        <p:nvPicPr>
          <p:cNvPr id="8" name="Picture 7"/>
          <p:cNvPicPr>
            <a:picLocks noChangeAspect="1"/>
          </p:cNvPicPr>
          <p:nvPr/>
        </p:nvPicPr>
        <p:blipFill>
          <a:blip r:embed="rId3">
            <a:duotone>
              <a:schemeClr val="accent2">
                <a:shade val="45000"/>
                <a:satMod val="135000"/>
              </a:schemeClr>
              <a:prstClr val="white"/>
            </a:duotone>
            <a:lum bright="20000"/>
            <a:extLst>
              <a:ext uri="{28A0092B-C50C-407E-A947-70E740481C1C}">
                <a14:useLocalDpi xmlns:a14="http://schemas.microsoft.com/office/drawing/2010/main" val="0"/>
              </a:ext>
            </a:extLst>
          </a:blip>
          <a:stretch>
            <a:fillRect/>
          </a:stretch>
        </p:blipFill>
        <p:spPr>
          <a:xfrm>
            <a:off x="796711" y="1678177"/>
            <a:ext cx="609600" cy="609600"/>
          </a:xfrm>
          <a:prstGeom prst="rect">
            <a:avLst/>
          </a:prstGeom>
        </p:spPr>
      </p:pic>
      <p:pic>
        <p:nvPicPr>
          <p:cNvPr id="9" name="Picture 8"/>
          <p:cNvPicPr>
            <a:picLocks noChangeAspect="1"/>
          </p:cNvPicPr>
          <p:nvPr/>
        </p:nvPicPr>
        <p:blipFill>
          <a:blip r:embed="rId4">
            <a:duotone>
              <a:schemeClr val="accent2">
                <a:shade val="45000"/>
                <a:satMod val="135000"/>
              </a:schemeClr>
              <a:prstClr val="white"/>
            </a:duotone>
            <a:lum bright="20000"/>
            <a:extLst>
              <a:ext uri="{28A0092B-C50C-407E-A947-70E740481C1C}">
                <a14:useLocalDpi xmlns:a14="http://schemas.microsoft.com/office/drawing/2010/main" val="0"/>
              </a:ext>
            </a:extLst>
          </a:blip>
          <a:stretch>
            <a:fillRect/>
          </a:stretch>
        </p:blipFill>
        <p:spPr>
          <a:xfrm>
            <a:off x="796711" y="2441171"/>
            <a:ext cx="609600" cy="609600"/>
          </a:xfrm>
          <a:prstGeom prst="rect">
            <a:avLst/>
          </a:prstGeom>
        </p:spPr>
      </p:pic>
      <p:pic>
        <p:nvPicPr>
          <p:cNvPr id="10" name="Picture 9"/>
          <p:cNvPicPr>
            <a:picLocks noChangeAspect="1"/>
          </p:cNvPicPr>
          <p:nvPr/>
        </p:nvPicPr>
        <p:blipFill>
          <a:blip r:embed="rId5">
            <a:duotone>
              <a:schemeClr val="accent2">
                <a:shade val="45000"/>
                <a:satMod val="135000"/>
              </a:schemeClr>
              <a:prstClr val="white"/>
            </a:duotone>
            <a:lum bright="20000"/>
            <a:extLst>
              <a:ext uri="{28A0092B-C50C-407E-A947-70E740481C1C}">
                <a14:useLocalDpi xmlns:a14="http://schemas.microsoft.com/office/drawing/2010/main" val="0"/>
              </a:ext>
            </a:extLst>
          </a:blip>
          <a:stretch>
            <a:fillRect/>
          </a:stretch>
        </p:blipFill>
        <p:spPr>
          <a:xfrm>
            <a:off x="796711" y="3204165"/>
            <a:ext cx="609600" cy="609600"/>
          </a:xfrm>
          <a:prstGeom prst="rect">
            <a:avLst/>
          </a:prstGeom>
        </p:spPr>
      </p:pic>
      <p:pic>
        <p:nvPicPr>
          <p:cNvPr id="12" name="Picture 11"/>
          <p:cNvPicPr>
            <a:picLocks noChangeAspect="1"/>
          </p:cNvPicPr>
          <p:nvPr/>
        </p:nvPicPr>
        <p:blipFill>
          <a:blip r:embed="rId6">
            <a:duotone>
              <a:schemeClr val="accent2">
                <a:shade val="45000"/>
                <a:satMod val="135000"/>
              </a:schemeClr>
              <a:prstClr val="white"/>
            </a:duotone>
            <a:lum bright="20000"/>
            <a:extLst>
              <a:ext uri="{28A0092B-C50C-407E-A947-70E740481C1C}">
                <a14:useLocalDpi xmlns:a14="http://schemas.microsoft.com/office/drawing/2010/main" val="0"/>
              </a:ext>
            </a:extLst>
          </a:blip>
          <a:stretch>
            <a:fillRect/>
          </a:stretch>
        </p:blipFill>
        <p:spPr>
          <a:xfrm>
            <a:off x="796711" y="3967159"/>
            <a:ext cx="609600" cy="609600"/>
          </a:xfrm>
          <a:prstGeom prst="rect">
            <a:avLst/>
          </a:prstGeom>
        </p:spPr>
      </p:pic>
      <p:sp>
        <p:nvSpPr>
          <p:cNvPr id="13" name="Content Placeholder 3"/>
          <p:cNvSpPr txBox="1">
            <a:spLocks/>
          </p:cNvSpPr>
          <p:nvPr/>
        </p:nvSpPr>
        <p:spPr bwMode="auto">
          <a:xfrm>
            <a:off x="1288620" y="1641781"/>
            <a:ext cx="6783038" cy="7047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176213" indent="-176213" algn="l" rtl="0" eaLnBrk="1" fontAlgn="base" hangingPunct="1">
              <a:spcBef>
                <a:spcPct val="25000"/>
              </a:spcBef>
              <a:spcAft>
                <a:spcPct val="0"/>
              </a:spcAft>
              <a:buClr>
                <a:schemeClr val="accent2"/>
              </a:buClr>
              <a:buSzPct val="100000"/>
              <a:buFont typeface="Arial"/>
              <a:buChar char="•"/>
              <a:tabLst/>
              <a:defRPr sz="2400" b="0" i="0" spc="-20">
                <a:solidFill>
                  <a:schemeClr val="bg2">
                    <a:lumMod val="50000"/>
                  </a:schemeClr>
                </a:solidFill>
                <a:latin typeface="Calibri Light" charset="0"/>
                <a:ea typeface="Calibri Light" charset="0"/>
                <a:cs typeface="Calibri Light" charset="0"/>
              </a:defRPr>
            </a:lvl1pPr>
            <a:lvl2pPr marL="461963" indent="-174625" algn="l" rtl="0" eaLnBrk="1" fontAlgn="base" hangingPunct="1">
              <a:spcBef>
                <a:spcPct val="25000"/>
              </a:spcBef>
              <a:spcAft>
                <a:spcPct val="0"/>
              </a:spcAft>
              <a:buClr>
                <a:schemeClr val="accent2"/>
              </a:buClr>
              <a:buSzPct val="100000"/>
              <a:buChar char="–"/>
              <a:tabLst/>
              <a:defRPr sz="2000" b="0" i="0" spc="-20">
                <a:solidFill>
                  <a:schemeClr val="bg2">
                    <a:lumMod val="50000"/>
                  </a:schemeClr>
                </a:solidFill>
                <a:latin typeface="Calibri Light" charset="0"/>
                <a:ea typeface="Calibri Light" charset="0"/>
                <a:cs typeface="Calibri Light" charset="0"/>
              </a:defRPr>
            </a:lvl2pPr>
            <a:lvl3pPr marL="800100" indent="-173038" algn="l" rtl="0" eaLnBrk="1" fontAlgn="base" hangingPunct="1">
              <a:spcBef>
                <a:spcPct val="25000"/>
              </a:spcBef>
              <a:spcAft>
                <a:spcPct val="0"/>
              </a:spcAft>
              <a:buClr>
                <a:schemeClr val="accent2"/>
              </a:buClr>
              <a:buSzPct val="100000"/>
              <a:buFont typeface="Wingdings" charset="2"/>
              <a:buChar char="§"/>
              <a:tabLst/>
              <a:defRPr sz="1800" b="0" i="0" spc="-20">
                <a:solidFill>
                  <a:schemeClr val="bg2">
                    <a:lumMod val="50000"/>
                  </a:schemeClr>
                </a:solidFill>
                <a:latin typeface="Calibri Light" charset="0"/>
                <a:ea typeface="Calibri Light" charset="0"/>
                <a:cs typeface="Calibri Light" charset="0"/>
              </a:defRPr>
            </a:lvl3pPr>
            <a:lvl4pPr marL="1079500" indent="-165100" algn="l" rtl="0" eaLnBrk="1" fontAlgn="base" hangingPunct="1">
              <a:spcBef>
                <a:spcPct val="25000"/>
              </a:spcBef>
              <a:spcAft>
                <a:spcPct val="0"/>
              </a:spcAft>
              <a:buClr>
                <a:schemeClr val="accent2"/>
              </a:buClr>
              <a:buSzPct val="100000"/>
              <a:buFont typeface="Wingdings" pitchFamily="2" charset="2"/>
              <a:buChar char="s"/>
              <a:tabLst/>
              <a:defRPr sz="1400" b="0" i="0" spc="-20">
                <a:solidFill>
                  <a:schemeClr val="bg2">
                    <a:lumMod val="50000"/>
                  </a:schemeClr>
                </a:solidFill>
                <a:latin typeface="Calibri Light" charset="0"/>
                <a:ea typeface="Calibri Light" charset="0"/>
                <a:cs typeface="Calibri Light" charset="0"/>
              </a:defRPr>
            </a:lvl4pPr>
            <a:lvl5pPr marL="1489075" indent="-234950" algn="l" rtl="0" eaLnBrk="1" fontAlgn="base" hangingPunct="1">
              <a:spcBef>
                <a:spcPct val="25000"/>
              </a:spcBef>
              <a:spcAft>
                <a:spcPct val="0"/>
              </a:spcAft>
              <a:buClr>
                <a:schemeClr val="accent5"/>
              </a:buClr>
              <a:buFont typeface="Arial" pitchFamily="34" charset="0"/>
              <a:buChar char="-"/>
              <a:defRPr sz="2000" b="0" spc="-20">
                <a:solidFill>
                  <a:schemeClr val="bg2">
                    <a:lumMod val="50000"/>
                  </a:schemeClr>
                </a:solidFill>
                <a:latin typeface="+mn-lt"/>
                <a:ea typeface="+mn-ea"/>
              </a:defRPr>
            </a:lvl5pPr>
            <a:lvl6pPr marL="2057400" indent="-231775" algn="l" rtl="0" eaLnBrk="1" fontAlgn="base" hangingPunct="1">
              <a:spcBef>
                <a:spcPct val="25000"/>
              </a:spcBef>
              <a:spcAft>
                <a:spcPct val="0"/>
              </a:spcAft>
              <a:buClr>
                <a:schemeClr val="tx1"/>
              </a:buClr>
              <a:buChar char="»"/>
              <a:defRPr sz="1400">
                <a:solidFill>
                  <a:schemeClr val="tx1"/>
                </a:solidFill>
                <a:latin typeface="+mn-lt"/>
                <a:ea typeface="+mn-ea"/>
              </a:defRPr>
            </a:lvl6pPr>
            <a:lvl7pPr marL="2514600" indent="-231775" algn="l" rtl="0" eaLnBrk="1" fontAlgn="base" hangingPunct="1">
              <a:spcBef>
                <a:spcPct val="25000"/>
              </a:spcBef>
              <a:spcAft>
                <a:spcPct val="0"/>
              </a:spcAft>
              <a:buClr>
                <a:schemeClr val="tx1"/>
              </a:buClr>
              <a:buChar char="»"/>
              <a:defRPr sz="1400">
                <a:solidFill>
                  <a:schemeClr val="tx1"/>
                </a:solidFill>
                <a:latin typeface="+mn-lt"/>
                <a:ea typeface="+mn-ea"/>
              </a:defRPr>
            </a:lvl7pPr>
            <a:lvl8pPr marL="2971800" indent="-231775" algn="l" rtl="0" eaLnBrk="1" fontAlgn="base" hangingPunct="1">
              <a:spcBef>
                <a:spcPct val="25000"/>
              </a:spcBef>
              <a:spcAft>
                <a:spcPct val="0"/>
              </a:spcAft>
              <a:buClr>
                <a:schemeClr val="tx1"/>
              </a:buClr>
              <a:buChar char="»"/>
              <a:defRPr sz="1400">
                <a:solidFill>
                  <a:schemeClr val="tx1"/>
                </a:solidFill>
                <a:latin typeface="+mn-lt"/>
                <a:ea typeface="+mn-ea"/>
              </a:defRPr>
            </a:lvl8pPr>
            <a:lvl9pPr marL="3429000" indent="-231775" algn="l" rtl="0" eaLnBrk="1" fontAlgn="base" hangingPunct="1">
              <a:spcBef>
                <a:spcPct val="25000"/>
              </a:spcBef>
              <a:spcAft>
                <a:spcPct val="0"/>
              </a:spcAft>
              <a:buClr>
                <a:schemeClr val="tx1"/>
              </a:buClr>
              <a:buChar char="»"/>
              <a:defRPr sz="1400">
                <a:solidFill>
                  <a:schemeClr val="tx1"/>
                </a:solidFill>
                <a:latin typeface="+mn-lt"/>
                <a:ea typeface="+mn-ea"/>
              </a:defRPr>
            </a:lvl9pPr>
          </a:lstStyle>
          <a:p>
            <a:pPr marL="287337" lvl="1" indent="0">
              <a:spcBef>
                <a:spcPts val="0"/>
              </a:spcBef>
              <a:buClr>
                <a:schemeClr val="accent3"/>
              </a:buClr>
              <a:buNone/>
            </a:pPr>
            <a:r>
              <a:rPr lang="en-US" sz="1600" b="1" kern="0" dirty="0">
                <a:solidFill>
                  <a:schemeClr val="bg1"/>
                </a:solidFill>
              </a:rPr>
              <a:t>Module 1 </a:t>
            </a:r>
            <a:r>
              <a:rPr lang="en-US" sz="1600" kern="0" dirty="0">
                <a:solidFill>
                  <a:schemeClr val="bg1"/>
                </a:solidFill>
              </a:rPr>
              <a:t>- Claims Management System, Corrective Action Plans, and Matter Management System</a:t>
            </a:r>
          </a:p>
          <a:p>
            <a:pPr marL="287337" lvl="1" indent="0">
              <a:lnSpc>
                <a:spcPct val="275000"/>
              </a:lnSpc>
              <a:buClr>
                <a:schemeClr val="accent3"/>
              </a:buClr>
              <a:buNone/>
            </a:pPr>
            <a:r>
              <a:rPr lang="en-US" sz="1600" b="1" kern="0" dirty="0">
                <a:solidFill>
                  <a:schemeClr val="bg1"/>
                </a:solidFill>
              </a:rPr>
              <a:t>Module 2 </a:t>
            </a:r>
            <a:r>
              <a:rPr lang="en-US" sz="1600" kern="0" dirty="0">
                <a:solidFill>
                  <a:schemeClr val="bg1"/>
                </a:solidFill>
              </a:rPr>
              <a:t>– Workers’ Compensation System</a:t>
            </a:r>
          </a:p>
          <a:p>
            <a:pPr marL="287337" lvl="1" indent="0">
              <a:lnSpc>
                <a:spcPct val="275000"/>
              </a:lnSpc>
              <a:buClr>
                <a:schemeClr val="accent3"/>
              </a:buClr>
              <a:buNone/>
            </a:pPr>
            <a:r>
              <a:rPr lang="en-US" sz="1600" b="1" kern="0" dirty="0">
                <a:solidFill>
                  <a:schemeClr val="bg1"/>
                </a:solidFill>
              </a:rPr>
              <a:t>Module 3 </a:t>
            </a:r>
            <a:r>
              <a:rPr lang="en-US" sz="1600" kern="0" dirty="0">
                <a:solidFill>
                  <a:schemeClr val="bg1"/>
                </a:solidFill>
              </a:rPr>
              <a:t>- Disability / Absence Management System</a:t>
            </a:r>
          </a:p>
          <a:p>
            <a:pPr marL="287337" lvl="1" indent="0">
              <a:lnSpc>
                <a:spcPct val="275000"/>
              </a:lnSpc>
              <a:buClr>
                <a:schemeClr val="accent3"/>
              </a:buClr>
              <a:buNone/>
            </a:pPr>
            <a:r>
              <a:rPr lang="en-US" sz="1600" b="1" kern="0" dirty="0">
                <a:solidFill>
                  <a:schemeClr val="bg1"/>
                </a:solidFill>
              </a:rPr>
              <a:t>Module 4 </a:t>
            </a:r>
            <a:r>
              <a:rPr lang="en-US" sz="1600" kern="0" dirty="0">
                <a:solidFill>
                  <a:schemeClr val="bg1"/>
                </a:solidFill>
              </a:rPr>
              <a:t>- Loss Control &amp; Prevention System</a:t>
            </a:r>
          </a:p>
        </p:txBody>
      </p:sp>
    </p:spTree>
    <p:extLst>
      <p:ext uri="{BB962C8B-B14F-4D97-AF65-F5344CB8AC3E}">
        <p14:creationId xmlns:p14="http://schemas.microsoft.com/office/powerpoint/2010/main" val="19884995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DBCF3F0D-714F-40B3-B6CB-6090A46CB52C}"/>
              </a:ext>
            </a:extLst>
          </p:cNvPr>
          <p:cNvSpPr/>
          <p:nvPr/>
        </p:nvSpPr>
        <p:spPr>
          <a:xfrm>
            <a:off x="1428750" y="57150"/>
            <a:ext cx="6286500" cy="50292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9" name="Oval 18">
            <a:extLst>
              <a:ext uri="{FF2B5EF4-FFF2-40B4-BE49-F238E27FC236}">
                <a16:creationId xmlns:a16="http://schemas.microsoft.com/office/drawing/2014/main" id="{AAF1CAC4-B220-4C38-94F3-F685F43B7063}"/>
              </a:ext>
            </a:extLst>
          </p:cNvPr>
          <p:cNvSpPr/>
          <p:nvPr/>
        </p:nvSpPr>
        <p:spPr>
          <a:xfrm>
            <a:off x="3933426" y="2008354"/>
            <a:ext cx="1119553" cy="1060610"/>
          </a:xfrm>
          <a:prstGeom prst="ellipse">
            <a:avLst/>
          </a:prstGeom>
          <a:solidFill>
            <a:srgbClr val="FFFF0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0" dirty="0"/>
          </a:p>
        </p:txBody>
      </p:sp>
      <p:sp>
        <p:nvSpPr>
          <p:cNvPr id="22" name="Oval 21">
            <a:extLst>
              <a:ext uri="{FF2B5EF4-FFF2-40B4-BE49-F238E27FC236}">
                <a16:creationId xmlns:a16="http://schemas.microsoft.com/office/drawing/2014/main" id="{85F02629-8F16-45E8-88CD-BBB6F0666F15}"/>
              </a:ext>
            </a:extLst>
          </p:cNvPr>
          <p:cNvSpPr/>
          <p:nvPr/>
        </p:nvSpPr>
        <p:spPr>
          <a:xfrm>
            <a:off x="3019788" y="1311524"/>
            <a:ext cx="586547" cy="5164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3" name="Oval 22">
            <a:extLst>
              <a:ext uri="{FF2B5EF4-FFF2-40B4-BE49-F238E27FC236}">
                <a16:creationId xmlns:a16="http://schemas.microsoft.com/office/drawing/2014/main" id="{F56C46E2-91DF-4750-A7C7-9A5C22CB0D88}"/>
              </a:ext>
            </a:extLst>
          </p:cNvPr>
          <p:cNvSpPr/>
          <p:nvPr/>
        </p:nvSpPr>
        <p:spPr>
          <a:xfrm>
            <a:off x="6595079" y="1196664"/>
            <a:ext cx="763442" cy="66036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4" name="Oval 23">
            <a:extLst>
              <a:ext uri="{FF2B5EF4-FFF2-40B4-BE49-F238E27FC236}">
                <a16:creationId xmlns:a16="http://schemas.microsoft.com/office/drawing/2014/main" id="{CD3192D3-5423-4565-8A3C-C2670142DD30}"/>
              </a:ext>
            </a:extLst>
          </p:cNvPr>
          <p:cNvSpPr/>
          <p:nvPr/>
        </p:nvSpPr>
        <p:spPr>
          <a:xfrm>
            <a:off x="3825800" y="987926"/>
            <a:ext cx="586547" cy="5164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5" name="Oval 24">
            <a:extLst>
              <a:ext uri="{FF2B5EF4-FFF2-40B4-BE49-F238E27FC236}">
                <a16:creationId xmlns:a16="http://schemas.microsoft.com/office/drawing/2014/main" id="{B83AF195-DEEC-4F9D-8321-3987DE0B7C4E}"/>
              </a:ext>
            </a:extLst>
          </p:cNvPr>
          <p:cNvSpPr/>
          <p:nvPr/>
        </p:nvSpPr>
        <p:spPr>
          <a:xfrm>
            <a:off x="4681960" y="981720"/>
            <a:ext cx="586547" cy="5164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7" name="Oval 26">
            <a:extLst>
              <a:ext uri="{FF2B5EF4-FFF2-40B4-BE49-F238E27FC236}">
                <a16:creationId xmlns:a16="http://schemas.microsoft.com/office/drawing/2014/main" id="{6CCE1CE8-F390-44D0-80D7-C21549DC8F92}"/>
              </a:ext>
            </a:extLst>
          </p:cNvPr>
          <p:cNvSpPr/>
          <p:nvPr/>
        </p:nvSpPr>
        <p:spPr>
          <a:xfrm>
            <a:off x="5508545" y="1394592"/>
            <a:ext cx="586547" cy="5164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9" name="Oval 28">
            <a:extLst>
              <a:ext uri="{FF2B5EF4-FFF2-40B4-BE49-F238E27FC236}">
                <a16:creationId xmlns:a16="http://schemas.microsoft.com/office/drawing/2014/main" id="{C6283B84-D5F7-4986-8F54-A9BF335CDBC5}"/>
              </a:ext>
            </a:extLst>
          </p:cNvPr>
          <p:cNvSpPr/>
          <p:nvPr/>
        </p:nvSpPr>
        <p:spPr>
          <a:xfrm>
            <a:off x="6120335" y="2292398"/>
            <a:ext cx="586547" cy="5164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1" name="Oval 30">
            <a:extLst>
              <a:ext uri="{FF2B5EF4-FFF2-40B4-BE49-F238E27FC236}">
                <a16:creationId xmlns:a16="http://schemas.microsoft.com/office/drawing/2014/main" id="{CED5B954-4B79-42B0-9DEB-9E3202B42B64}"/>
              </a:ext>
            </a:extLst>
          </p:cNvPr>
          <p:cNvSpPr/>
          <p:nvPr/>
        </p:nvSpPr>
        <p:spPr>
          <a:xfrm>
            <a:off x="2679350" y="2326313"/>
            <a:ext cx="586547" cy="5164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2" name="Oval 31">
            <a:extLst>
              <a:ext uri="{FF2B5EF4-FFF2-40B4-BE49-F238E27FC236}">
                <a16:creationId xmlns:a16="http://schemas.microsoft.com/office/drawing/2014/main" id="{984AE8E6-F170-4592-9215-6994519736BB}"/>
              </a:ext>
            </a:extLst>
          </p:cNvPr>
          <p:cNvSpPr/>
          <p:nvPr/>
        </p:nvSpPr>
        <p:spPr>
          <a:xfrm>
            <a:off x="3164632" y="3236022"/>
            <a:ext cx="586547" cy="5164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3" name="Oval 32">
            <a:extLst>
              <a:ext uri="{FF2B5EF4-FFF2-40B4-BE49-F238E27FC236}">
                <a16:creationId xmlns:a16="http://schemas.microsoft.com/office/drawing/2014/main" id="{20E95187-0B97-44D8-818A-BFC30D9D8BBD}"/>
              </a:ext>
            </a:extLst>
          </p:cNvPr>
          <p:cNvSpPr/>
          <p:nvPr/>
        </p:nvSpPr>
        <p:spPr>
          <a:xfrm>
            <a:off x="4206243" y="3655121"/>
            <a:ext cx="586547" cy="5164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Oval 33">
            <a:extLst>
              <a:ext uri="{FF2B5EF4-FFF2-40B4-BE49-F238E27FC236}">
                <a16:creationId xmlns:a16="http://schemas.microsoft.com/office/drawing/2014/main" id="{4BE6C74B-87AD-4E89-A247-A68DC668BDF3}"/>
              </a:ext>
            </a:extLst>
          </p:cNvPr>
          <p:cNvSpPr/>
          <p:nvPr/>
        </p:nvSpPr>
        <p:spPr>
          <a:xfrm>
            <a:off x="5519877" y="3304067"/>
            <a:ext cx="586547" cy="51642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5" name="Oval 34">
            <a:extLst>
              <a:ext uri="{FF2B5EF4-FFF2-40B4-BE49-F238E27FC236}">
                <a16:creationId xmlns:a16="http://schemas.microsoft.com/office/drawing/2014/main" id="{8D9EC2DE-D227-4493-944B-93A1221BBB19}"/>
              </a:ext>
            </a:extLst>
          </p:cNvPr>
          <p:cNvSpPr/>
          <p:nvPr/>
        </p:nvSpPr>
        <p:spPr>
          <a:xfrm>
            <a:off x="1743607" y="1268635"/>
            <a:ext cx="763442" cy="66036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6" name="Oval 35">
            <a:extLst>
              <a:ext uri="{FF2B5EF4-FFF2-40B4-BE49-F238E27FC236}">
                <a16:creationId xmlns:a16="http://schemas.microsoft.com/office/drawing/2014/main" id="{AE6A25FD-105F-4718-8A84-43A4D0E33D62}"/>
              </a:ext>
            </a:extLst>
          </p:cNvPr>
          <p:cNvSpPr/>
          <p:nvPr/>
        </p:nvSpPr>
        <p:spPr>
          <a:xfrm>
            <a:off x="3024273" y="257874"/>
            <a:ext cx="763442" cy="66036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8" name="Oval 37">
            <a:extLst>
              <a:ext uri="{FF2B5EF4-FFF2-40B4-BE49-F238E27FC236}">
                <a16:creationId xmlns:a16="http://schemas.microsoft.com/office/drawing/2014/main" id="{A53A6BF5-7684-4EC6-BB7D-76A1D8FD3B2A}"/>
              </a:ext>
            </a:extLst>
          </p:cNvPr>
          <p:cNvSpPr/>
          <p:nvPr/>
        </p:nvSpPr>
        <p:spPr>
          <a:xfrm>
            <a:off x="5369761" y="307266"/>
            <a:ext cx="763442" cy="66036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9" name="Oval 38">
            <a:extLst>
              <a:ext uri="{FF2B5EF4-FFF2-40B4-BE49-F238E27FC236}">
                <a16:creationId xmlns:a16="http://schemas.microsoft.com/office/drawing/2014/main" id="{2A4440F7-FADD-4E64-849A-0C0E4EF7E4BF}"/>
              </a:ext>
            </a:extLst>
          </p:cNvPr>
          <p:cNvSpPr/>
          <p:nvPr/>
        </p:nvSpPr>
        <p:spPr>
          <a:xfrm>
            <a:off x="6686551" y="3176241"/>
            <a:ext cx="763442" cy="66036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0" name="Oval 39">
            <a:extLst>
              <a:ext uri="{FF2B5EF4-FFF2-40B4-BE49-F238E27FC236}">
                <a16:creationId xmlns:a16="http://schemas.microsoft.com/office/drawing/2014/main" id="{7AAC4854-29ED-4E43-A006-87410FA6512F}"/>
              </a:ext>
            </a:extLst>
          </p:cNvPr>
          <p:cNvSpPr/>
          <p:nvPr/>
        </p:nvSpPr>
        <p:spPr>
          <a:xfrm>
            <a:off x="5342982" y="4186212"/>
            <a:ext cx="763442" cy="66036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1" name="Oval 40">
            <a:extLst>
              <a:ext uri="{FF2B5EF4-FFF2-40B4-BE49-F238E27FC236}">
                <a16:creationId xmlns:a16="http://schemas.microsoft.com/office/drawing/2014/main" id="{E9AE6769-C44C-4F17-8990-F21F13E5D168}"/>
              </a:ext>
            </a:extLst>
          </p:cNvPr>
          <p:cNvSpPr/>
          <p:nvPr/>
        </p:nvSpPr>
        <p:spPr>
          <a:xfrm>
            <a:off x="3079270" y="4222638"/>
            <a:ext cx="763442" cy="66036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42" name="Oval 41">
            <a:extLst>
              <a:ext uri="{FF2B5EF4-FFF2-40B4-BE49-F238E27FC236}">
                <a16:creationId xmlns:a16="http://schemas.microsoft.com/office/drawing/2014/main" id="{C32A9AF0-C7EB-4F28-8E3B-41D43D8BCC06}"/>
              </a:ext>
            </a:extLst>
          </p:cNvPr>
          <p:cNvSpPr/>
          <p:nvPr/>
        </p:nvSpPr>
        <p:spPr>
          <a:xfrm>
            <a:off x="1793590" y="3271062"/>
            <a:ext cx="763442" cy="660361"/>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5" name="Straight Connector 4">
            <a:extLst>
              <a:ext uri="{FF2B5EF4-FFF2-40B4-BE49-F238E27FC236}">
                <a16:creationId xmlns:a16="http://schemas.microsoft.com/office/drawing/2014/main" id="{D97AD9B3-7F89-4E43-BD14-71E837F70FC0}"/>
              </a:ext>
            </a:extLst>
          </p:cNvPr>
          <p:cNvCxnSpPr>
            <a:cxnSpLocks/>
          </p:cNvCxnSpPr>
          <p:nvPr/>
        </p:nvCxnSpPr>
        <p:spPr>
          <a:xfrm>
            <a:off x="5024667" y="2743200"/>
            <a:ext cx="1671111" cy="622766"/>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DA03E4E-15BB-4722-9807-279DC3B7F760}"/>
              </a:ext>
            </a:extLst>
          </p:cNvPr>
          <p:cNvCxnSpPr>
            <a:cxnSpLocks/>
            <a:endCxn id="23" idx="3"/>
          </p:cNvCxnSpPr>
          <p:nvPr/>
        </p:nvCxnSpPr>
        <p:spPr>
          <a:xfrm flipV="1">
            <a:off x="5035647" y="1760317"/>
            <a:ext cx="1671235" cy="65312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E620B29-B715-41E7-AD85-AE20DCB0BC09}"/>
              </a:ext>
            </a:extLst>
          </p:cNvPr>
          <p:cNvCxnSpPr>
            <a:cxnSpLocks/>
          </p:cNvCxnSpPr>
          <p:nvPr/>
        </p:nvCxnSpPr>
        <p:spPr>
          <a:xfrm flipV="1">
            <a:off x="3606385" y="3012581"/>
            <a:ext cx="679865" cy="1222762"/>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D55469D5-5CA8-4C2F-9C7D-7856EE99437B}"/>
              </a:ext>
            </a:extLst>
          </p:cNvPr>
          <p:cNvCxnSpPr>
            <a:cxnSpLocks/>
          </p:cNvCxnSpPr>
          <p:nvPr/>
        </p:nvCxnSpPr>
        <p:spPr>
          <a:xfrm>
            <a:off x="4636620" y="3040121"/>
            <a:ext cx="924002" cy="1182516"/>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046DCE5-13DF-4D55-96B9-E3F05C684ADE}"/>
              </a:ext>
            </a:extLst>
          </p:cNvPr>
          <p:cNvCxnSpPr>
            <a:cxnSpLocks/>
          </p:cNvCxnSpPr>
          <p:nvPr/>
        </p:nvCxnSpPr>
        <p:spPr>
          <a:xfrm flipV="1">
            <a:off x="4975234" y="933492"/>
            <a:ext cx="619873" cy="1175029"/>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D7B4273-59B1-43C0-93EB-7ACB15BAB1D3}"/>
              </a:ext>
            </a:extLst>
          </p:cNvPr>
          <p:cNvCxnSpPr>
            <a:cxnSpLocks/>
          </p:cNvCxnSpPr>
          <p:nvPr/>
        </p:nvCxnSpPr>
        <p:spPr>
          <a:xfrm>
            <a:off x="3514666" y="920794"/>
            <a:ext cx="643910" cy="1174751"/>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C5A98A10-2AEB-48FC-915B-1A0724F808A5}"/>
              </a:ext>
            </a:extLst>
          </p:cNvPr>
          <p:cNvCxnSpPr>
            <a:cxnSpLocks/>
            <a:endCxn id="19" idx="2"/>
          </p:cNvCxnSpPr>
          <p:nvPr/>
        </p:nvCxnSpPr>
        <p:spPr>
          <a:xfrm>
            <a:off x="2433852" y="1796433"/>
            <a:ext cx="1499574" cy="742226"/>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6DB5535-7C02-47E2-B1FE-84A21D7C325E}"/>
              </a:ext>
            </a:extLst>
          </p:cNvPr>
          <p:cNvCxnSpPr>
            <a:cxnSpLocks/>
          </p:cNvCxnSpPr>
          <p:nvPr/>
        </p:nvCxnSpPr>
        <p:spPr>
          <a:xfrm flipV="1">
            <a:off x="2523756" y="2808818"/>
            <a:ext cx="1501773" cy="619797"/>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88C88F7-AD1B-4DAA-9242-BC30750BAA11}"/>
              </a:ext>
            </a:extLst>
          </p:cNvPr>
          <p:cNvCxnSpPr>
            <a:cxnSpLocks/>
          </p:cNvCxnSpPr>
          <p:nvPr/>
        </p:nvCxnSpPr>
        <p:spPr>
          <a:xfrm>
            <a:off x="5065607" y="2571750"/>
            <a:ext cx="1040817" cy="30397"/>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59DE2A0-F8BA-4F8C-8C0C-EDD7E39BFF71}"/>
              </a:ext>
            </a:extLst>
          </p:cNvPr>
          <p:cNvCxnSpPr>
            <a:cxnSpLocks/>
          </p:cNvCxnSpPr>
          <p:nvPr/>
        </p:nvCxnSpPr>
        <p:spPr>
          <a:xfrm>
            <a:off x="4859612" y="2935346"/>
            <a:ext cx="701010" cy="46338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8DEB658-F230-4832-A4A6-F4792C90C60D}"/>
              </a:ext>
            </a:extLst>
          </p:cNvPr>
          <p:cNvCxnSpPr>
            <a:cxnSpLocks/>
            <a:endCxn id="33" idx="0"/>
          </p:cNvCxnSpPr>
          <p:nvPr/>
        </p:nvCxnSpPr>
        <p:spPr>
          <a:xfrm>
            <a:off x="4439279" y="3088320"/>
            <a:ext cx="60237" cy="566801"/>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4D80BFC1-9CB3-44E4-B129-60ADEF448AD5}"/>
              </a:ext>
            </a:extLst>
          </p:cNvPr>
          <p:cNvCxnSpPr>
            <a:cxnSpLocks/>
          </p:cNvCxnSpPr>
          <p:nvPr/>
        </p:nvCxnSpPr>
        <p:spPr>
          <a:xfrm flipV="1">
            <a:off x="4969280" y="1879488"/>
            <a:ext cx="600440" cy="401527"/>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AB3CB32A-DE98-4524-849E-EB8C565F2046}"/>
              </a:ext>
            </a:extLst>
          </p:cNvPr>
          <p:cNvCxnSpPr>
            <a:cxnSpLocks/>
          </p:cNvCxnSpPr>
          <p:nvPr/>
        </p:nvCxnSpPr>
        <p:spPr>
          <a:xfrm flipV="1">
            <a:off x="4689708" y="1526844"/>
            <a:ext cx="168682" cy="499186"/>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24608DD7-E8DD-456B-8875-ADF065FA00BD}"/>
              </a:ext>
            </a:extLst>
          </p:cNvPr>
          <p:cNvCxnSpPr>
            <a:cxnSpLocks/>
          </p:cNvCxnSpPr>
          <p:nvPr/>
        </p:nvCxnSpPr>
        <p:spPr>
          <a:xfrm>
            <a:off x="4173382" y="1516595"/>
            <a:ext cx="249611" cy="462209"/>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2EFA4018-8902-42E0-9750-6AC34521E7C6}"/>
              </a:ext>
            </a:extLst>
          </p:cNvPr>
          <p:cNvCxnSpPr>
            <a:cxnSpLocks/>
          </p:cNvCxnSpPr>
          <p:nvPr/>
        </p:nvCxnSpPr>
        <p:spPr>
          <a:xfrm>
            <a:off x="3481799" y="1804565"/>
            <a:ext cx="533454" cy="450584"/>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0E5349D-EF8F-4D4B-807B-DA4F7624050A}"/>
              </a:ext>
            </a:extLst>
          </p:cNvPr>
          <p:cNvCxnSpPr>
            <a:cxnSpLocks/>
          </p:cNvCxnSpPr>
          <p:nvPr/>
        </p:nvCxnSpPr>
        <p:spPr>
          <a:xfrm>
            <a:off x="3247760" y="2621280"/>
            <a:ext cx="673039" cy="55639"/>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8BB1219B-5F44-4B77-A86E-4B0E2ADAB194}"/>
              </a:ext>
            </a:extLst>
          </p:cNvPr>
          <p:cNvCxnSpPr>
            <a:cxnSpLocks/>
          </p:cNvCxnSpPr>
          <p:nvPr/>
        </p:nvCxnSpPr>
        <p:spPr>
          <a:xfrm flipV="1">
            <a:off x="3657056" y="2973688"/>
            <a:ext cx="483660" cy="332738"/>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8E9614F4-9448-4E40-9B7F-BCB0FB107306}"/>
              </a:ext>
            </a:extLst>
          </p:cNvPr>
          <p:cNvSpPr txBox="1"/>
          <p:nvPr/>
        </p:nvSpPr>
        <p:spPr>
          <a:xfrm>
            <a:off x="3113216" y="415129"/>
            <a:ext cx="585555" cy="256480"/>
          </a:xfrm>
          <a:prstGeom prst="rect">
            <a:avLst/>
          </a:prstGeom>
          <a:noFill/>
        </p:spPr>
        <p:txBody>
          <a:bodyPr wrap="square" lIns="0" tIns="0" rIns="0" bIns="0" rtlCol="0" anchor="ctr" anchorCtr="0">
            <a:noAutofit/>
          </a:bodyPr>
          <a:lstStyle/>
          <a:p>
            <a:pPr algn="ctr">
              <a:lnSpc>
                <a:spcPts val="675"/>
              </a:lnSpc>
            </a:pPr>
            <a:r>
              <a:rPr lang="en-US" sz="900" b="1" dirty="0"/>
              <a:t>Probation</a:t>
            </a:r>
          </a:p>
        </p:txBody>
      </p:sp>
      <p:sp>
        <p:nvSpPr>
          <p:cNvPr id="81" name="TextBox 80">
            <a:extLst>
              <a:ext uri="{FF2B5EF4-FFF2-40B4-BE49-F238E27FC236}">
                <a16:creationId xmlns:a16="http://schemas.microsoft.com/office/drawing/2014/main" id="{E20FE676-65E5-4C5C-8D81-19A1D8BCB8E5}"/>
              </a:ext>
            </a:extLst>
          </p:cNvPr>
          <p:cNvSpPr txBox="1"/>
          <p:nvPr/>
        </p:nvSpPr>
        <p:spPr>
          <a:xfrm>
            <a:off x="5461878" y="488747"/>
            <a:ext cx="585555" cy="256480"/>
          </a:xfrm>
          <a:prstGeom prst="rect">
            <a:avLst/>
          </a:prstGeom>
          <a:noFill/>
        </p:spPr>
        <p:txBody>
          <a:bodyPr wrap="square" lIns="0" tIns="0" rIns="0" bIns="0" rtlCol="0" anchor="ctr" anchorCtr="0">
            <a:noAutofit/>
          </a:bodyPr>
          <a:lstStyle/>
          <a:p>
            <a:pPr algn="ctr">
              <a:lnSpc>
                <a:spcPts val="675"/>
              </a:lnSpc>
            </a:pPr>
            <a:r>
              <a:rPr lang="en-US" sz="900" b="1" dirty="0"/>
              <a:t>Children &amp; Family Services</a:t>
            </a:r>
          </a:p>
        </p:txBody>
      </p:sp>
      <p:sp>
        <p:nvSpPr>
          <p:cNvPr id="82" name="TextBox 81">
            <a:extLst>
              <a:ext uri="{FF2B5EF4-FFF2-40B4-BE49-F238E27FC236}">
                <a16:creationId xmlns:a16="http://schemas.microsoft.com/office/drawing/2014/main" id="{5EDDCB21-E4B3-468E-8321-9466A665980E}"/>
              </a:ext>
            </a:extLst>
          </p:cNvPr>
          <p:cNvSpPr txBox="1"/>
          <p:nvPr/>
        </p:nvSpPr>
        <p:spPr>
          <a:xfrm>
            <a:off x="6658553" y="1387623"/>
            <a:ext cx="585555" cy="256480"/>
          </a:xfrm>
          <a:prstGeom prst="rect">
            <a:avLst/>
          </a:prstGeom>
          <a:noFill/>
        </p:spPr>
        <p:txBody>
          <a:bodyPr wrap="square" lIns="0" tIns="0" rIns="0" bIns="0" rtlCol="0" anchor="ctr" anchorCtr="0">
            <a:noAutofit/>
          </a:bodyPr>
          <a:lstStyle/>
          <a:p>
            <a:pPr algn="ctr">
              <a:lnSpc>
                <a:spcPts val="675"/>
              </a:lnSpc>
            </a:pPr>
            <a:r>
              <a:rPr lang="en-US" sz="900" b="1" dirty="0"/>
              <a:t>Fire</a:t>
            </a:r>
          </a:p>
        </p:txBody>
      </p:sp>
      <p:sp>
        <p:nvSpPr>
          <p:cNvPr id="83" name="TextBox 82">
            <a:extLst>
              <a:ext uri="{FF2B5EF4-FFF2-40B4-BE49-F238E27FC236}">
                <a16:creationId xmlns:a16="http://schemas.microsoft.com/office/drawing/2014/main" id="{9E87DD53-E3E0-4ACB-8D49-6F155DE90E56}"/>
              </a:ext>
            </a:extLst>
          </p:cNvPr>
          <p:cNvSpPr txBox="1"/>
          <p:nvPr/>
        </p:nvSpPr>
        <p:spPr>
          <a:xfrm>
            <a:off x="6775493" y="3398641"/>
            <a:ext cx="585555" cy="256480"/>
          </a:xfrm>
          <a:prstGeom prst="rect">
            <a:avLst/>
          </a:prstGeom>
          <a:noFill/>
        </p:spPr>
        <p:txBody>
          <a:bodyPr wrap="square" lIns="0" tIns="0" rIns="0" bIns="0" rtlCol="0" anchor="ctr" anchorCtr="0">
            <a:noAutofit/>
          </a:bodyPr>
          <a:lstStyle/>
          <a:p>
            <a:pPr algn="ctr">
              <a:lnSpc>
                <a:spcPts val="675"/>
              </a:lnSpc>
            </a:pPr>
            <a:r>
              <a:rPr lang="en-US" sz="900" b="1" dirty="0"/>
              <a:t>Sheriff</a:t>
            </a:r>
          </a:p>
        </p:txBody>
      </p:sp>
      <p:sp>
        <p:nvSpPr>
          <p:cNvPr id="84" name="TextBox 83">
            <a:extLst>
              <a:ext uri="{FF2B5EF4-FFF2-40B4-BE49-F238E27FC236}">
                <a16:creationId xmlns:a16="http://schemas.microsoft.com/office/drawing/2014/main" id="{01D88448-56F9-485A-A97A-43D6631CE50D}"/>
              </a:ext>
            </a:extLst>
          </p:cNvPr>
          <p:cNvSpPr txBox="1"/>
          <p:nvPr/>
        </p:nvSpPr>
        <p:spPr>
          <a:xfrm>
            <a:off x="5386193" y="4406936"/>
            <a:ext cx="707907" cy="256480"/>
          </a:xfrm>
          <a:prstGeom prst="rect">
            <a:avLst/>
          </a:prstGeom>
          <a:noFill/>
        </p:spPr>
        <p:txBody>
          <a:bodyPr wrap="square" lIns="0" tIns="0" rIns="0" bIns="0" rtlCol="0" anchor="ctr" anchorCtr="0">
            <a:noAutofit/>
          </a:bodyPr>
          <a:lstStyle/>
          <a:p>
            <a:pPr algn="ctr">
              <a:lnSpc>
                <a:spcPts val="675"/>
              </a:lnSpc>
            </a:pPr>
            <a:r>
              <a:rPr lang="en-US" sz="900" b="1" dirty="0"/>
              <a:t>Other Departments</a:t>
            </a:r>
          </a:p>
        </p:txBody>
      </p:sp>
      <p:sp>
        <p:nvSpPr>
          <p:cNvPr id="85" name="TextBox 84">
            <a:extLst>
              <a:ext uri="{FF2B5EF4-FFF2-40B4-BE49-F238E27FC236}">
                <a16:creationId xmlns:a16="http://schemas.microsoft.com/office/drawing/2014/main" id="{67F23051-8006-47AB-9BE9-38B0D6F31360}"/>
              </a:ext>
            </a:extLst>
          </p:cNvPr>
          <p:cNvSpPr txBox="1"/>
          <p:nvPr/>
        </p:nvSpPr>
        <p:spPr>
          <a:xfrm>
            <a:off x="3113216" y="4460902"/>
            <a:ext cx="621297" cy="256480"/>
          </a:xfrm>
          <a:prstGeom prst="rect">
            <a:avLst/>
          </a:prstGeom>
          <a:noFill/>
        </p:spPr>
        <p:txBody>
          <a:bodyPr wrap="square" lIns="0" tIns="0" rIns="0" bIns="0" rtlCol="0" anchor="ctr" anchorCtr="0">
            <a:noAutofit/>
          </a:bodyPr>
          <a:lstStyle/>
          <a:p>
            <a:pPr algn="ctr">
              <a:lnSpc>
                <a:spcPts val="675"/>
              </a:lnSpc>
            </a:pPr>
            <a:r>
              <a:rPr lang="en-US" sz="900" b="1" dirty="0"/>
              <a:t>Park &amp; Recreation</a:t>
            </a:r>
          </a:p>
        </p:txBody>
      </p:sp>
      <p:sp>
        <p:nvSpPr>
          <p:cNvPr id="86" name="TextBox 85">
            <a:extLst>
              <a:ext uri="{FF2B5EF4-FFF2-40B4-BE49-F238E27FC236}">
                <a16:creationId xmlns:a16="http://schemas.microsoft.com/office/drawing/2014/main" id="{F7ED32FD-1BB6-42B8-B5A0-A95587660560}"/>
              </a:ext>
            </a:extLst>
          </p:cNvPr>
          <p:cNvSpPr txBox="1"/>
          <p:nvPr/>
        </p:nvSpPr>
        <p:spPr>
          <a:xfrm>
            <a:off x="1851990" y="3473002"/>
            <a:ext cx="585555" cy="256480"/>
          </a:xfrm>
          <a:prstGeom prst="rect">
            <a:avLst/>
          </a:prstGeom>
          <a:noFill/>
        </p:spPr>
        <p:txBody>
          <a:bodyPr wrap="square" lIns="0" tIns="0" rIns="0" bIns="0" rtlCol="0" anchor="ctr" anchorCtr="0">
            <a:noAutofit/>
          </a:bodyPr>
          <a:lstStyle/>
          <a:p>
            <a:pPr algn="ctr">
              <a:lnSpc>
                <a:spcPts val="675"/>
              </a:lnSpc>
            </a:pPr>
            <a:r>
              <a:rPr lang="en-US" sz="900" b="1" dirty="0"/>
              <a:t>Health Services</a:t>
            </a:r>
          </a:p>
        </p:txBody>
      </p:sp>
      <p:sp>
        <p:nvSpPr>
          <p:cNvPr id="87" name="TextBox 86">
            <a:extLst>
              <a:ext uri="{FF2B5EF4-FFF2-40B4-BE49-F238E27FC236}">
                <a16:creationId xmlns:a16="http://schemas.microsoft.com/office/drawing/2014/main" id="{D8E355B6-63C0-4B43-A6E3-4FB8EBBADFD7}"/>
              </a:ext>
            </a:extLst>
          </p:cNvPr>
          <p:cNvSpPr txBox="1"/>
          <p:nvPr/>
        </p:nvSpPr>
        <p:spPr>
          <a:xfrm>
            <a:off x="1805996" y="1470575"/>
            <a:ext cx="585555" cy="256480"/>
          </a:xfrm>
          <a:prstGeom prst="rect">
            <a:avLst/>
          </a:prstGeom>
          <a:noFill/>
        </p:spPr>
        <p:txBody>
          <a:bodyPr wrap="square" lIns="0" tIns="0" rIns="0" bIns="0" rtlCol="0" anchor="ctr" anchorCtr="0">
            <a:noAutofit/>
          </a:bodyPr>
          <a:lstStyle/>
          <a:p>
            <a:pPr algn="ctr">
              <a:lnSpc>
                <a:spcPts val="675"/>
              </a:lnSpc>
            </a:pPr>
            <a:r>
              <a:rPr lang="en-US" sz="900" b="1" dirty="0"/>
              <a:t>Public Works</a:t>
            </a:r>
          </a:p>
        </p:txBody>
      </p:sp>
      <p:sp>
        <p:nvSpPr>
          <p:cNvPr id="88" name="TextBox 87">
            <a:extLst>
              <a:ext uri="{FF2B5EF4-FFF2-40B4-BE49-F238E27FC236}">
                <a16:creationId xmlns:a16="http://schemas.microsoft.com/office/drawing/2014/main" id="{D66BA576-430E-4625-B91D-04DD281FE988}"/>
              </a:ext>
            </a:extLst>
          </p:cNvPr>
          <p:cNvSpPr txBox="1"/>
          <p:nvPr/>
        </p:nvSpPr>
        <p:spPr>
          <a:xfrm>
            <a:off x="3024580" y="1427857"/>
            <a:ext cx="561182" cy="256480"/>
          </a:xfrm>
          <a:prstGeom prst="rect">
            <a:avLst/>
          </a:prstGeom>
          <a:noFill/>
        </p:spPr>
        <p:txBody>
          <a:bodyPr wrap="square" lIns="0" tIns="0" rIns="0" bIns="0" rtlCol="0" anchor="ctr" anchorCtr="0">
            <a:noAutofit/>
          </a:bodyPr>
          <a:lstStyle/>
          <a:p>
            <a:pPr algn="ctr">
              <a:lnSpc>
                <a:spcPts val="675"/>
              </a:lnSpc>
            </a:pPr>
            <a:r>
              <a:rPr lang="en-US" sz="900" b="1" dirty="0"/>
              <a:t>Loss Control</a:t>
            </a:r>
          </a:p>
        </p:txBody>
      </p:sp>
      <p:sp>
        <p:nvSpPr>
          <p:cNvPr id="89" name="TextBox 88">
            <a:extLst>
              <a:ext uri="{FF2B5EF4-FFF2-40B4-BE49-F238E27FC236}">
                <a16:creationId xmlns:a16="http://schemas.microsoft.com/office/drawing/2014/main" id="{350D1509-EE48-4A52-A814-B8411B7607E3}"/>
              </a:ext>
            </a:extLst>
          </p:cNvPr>
          <p:cNvSpPr txBox="1"/>
          <p:nvPr/>
        </p:nvSpPr>
        <p:spPr>
          <a:xfrm>
            <a:off x="3813543" y="1102953"/>
            <a:ext cx="585555" cy="256480"/>
          </a:xfrm>
          <a:prstGeom prst="rect">
            <a:avLst/>
          </a:prstGeom>
          <a:noFill/>
        </p:spPr>
        <p:txBody>
          <a:bodyPr wrap="square" lIns="0" tIns="0" rIns="0" bIns="0" rtlCol="0" anchor="ctr" anchorCtr="0">
            <a:noAutofit/>
          </a:bodyPr>
          <a:lstStyle/>
          <a:p>
            <a:pPr algn="ctr">
              <a:lnSpc>
                <a:spcPts val="675"/>
              </a:lnSpc>
            </a:pPr>
            <a:r>
              <a:rPr lang="en-US" sz="900" b="1" dirty="0"/>
              <a:t>Incident Reporting</a:t>
            </a:r>
          </a:p>
        </p:txBody>
      </p:sp>
      <p:sp>
        <p:nvSpPr>
          <p:cNvPr id="90" name="TextBox 89">
            <a:extLst>
              <a:ext uri="{FF2B5EF4-FFF2-40B4-BE49-F238E27FC236}">
                <a16:creationId xmlns:a16="http://schemas.microsoft.com/office/drawing/2014/main" id="{B08B9A75-FB00-49AE-8434-D88EBE6C8FB8}"/>
              </a:ext>
            </a:extLst>
          </p:cNvPr>
          <p:cNvSpPr txBox="1"/>
          <p:nvPr/>
        </p:nvSpPr>
        <p:spPr>
          <a:xfrm>
            <a:off x="4681960" y="1143498"/>
            <a:ext cx="585555" cy="256480"/>
          </a:xfrm>
          <a:prstGeom prst="rect">
            <a:avLst/>
          </a:prstGeom>
          <a:noFill/>
        </p:spPr>
        <p:txBody>
          <a:bodyPr wrap="square" lIns="0" tIns="0" rIns="0" bIns="0" rtlCol="0" anchor="ctr" anchorCtr="0">
            <a:noAutofit/>
          </a:bodyPr>
          <a:lstStyle/>
          <a:p>
            <a:pPr algn="ctr">
              <a:lnSpc>
                <a:spcPts val="675"/>
              </a:lnSpc>
            </a:pPr>
            <a:r>
              <a:rPr lang="en-US" sz="900" b="1" dirty="0"/>
              <a:t>Litigation Mgmt</a:t>
            </a:r>
          </a:p>
        </p:txBody>
      </p:sp>
      <p:sp>
        <p:nvSpPr>
          <p:cNvPr id="91" name="TextBox 90">
            <a:extLst>
              <a:ext uri="{FF2B5EF4-FFF2-40B4-BE49-F238E27FC236}">
                <a16:creationId xmlns:a16="http://schemas.microsoft.com/office/drawing/2014/main" id="{D39E6027-CA8D-46C0-9F2C-3250C4A0669D}"/>
              </a:ext>
            </a:extLst>
          </p:cNvPr>
          <p:cNvSpPr txBox="1"/>
          <p:nvPr/>
        </p:nvSpPr>
        <p:spPr>
          <a:xfrm>
            <a:off x="5508545" y="1536005"/>
            <a:ext cx="585555" cy="256480"/>
          </a:xfrm>
          <a:prstGeom prst="rect">
            <a:avLst/>
          </a:prstGeom>
          <a:noFill/>
        </p:spPr>
        <p:txBody>
          <a:bodyPr wrap="square" lIns="0" tIns="0" rIns="0" bIns="0" rtlCol="0" anchor="ctr" anchorCtr="0">
            <a:noAutofit/>
          </a:bodyPr>
          <a:lstStyle/>
          <a:p>
            <a:pPr algn="ctr">
              <a:lnSpc>
                <a:spcPts val="675"/>
              </a:lnSpc>
            </a:pPr>
            <a:r>
              <a:rPr lang="en-US" sz="900" b="1" dirty="0"/>
              <a:t>Disability Mgmt</a:t>
            </a:r>
          </a:p>
        </p:txBody>
      </p:sp>
      <p:sp>
        <p:nvSpPr>
          <p:cNvPr id="92" name="TextBox 91">
            <a:extLst>
              <a:ext uri="{FF2B5EF4-FFF2-40B4-BE49-F238E27FC236}">
                <a16:creationId xmlns:a16="http://schemas.microsoft.com/office/drawing/2014/main" id="{649545F5-79C5-4AED-9284-A8E2ECEEAFEE}"/>
              </a:ext>
            </a:extLst>
          </p:cNvPr>
          <p:cNvSpPr txBox="1"/>
          <p:nvPr/>
        </p:nvSpPr>
        <p:spPr>
          <a:xfrm>
            <a:off x="6148222" y="2416265"/>
            <a:ext cx="585555" cy="256480"/>
          </a:xfrm>
          <a:prstGeom prst="rect">
            <a:avLst/>
          </a:prstGeom>
          <a:noFill/>
        </p:spPr>
        <p:txBody>
          <a:bodyPr wrap="square" lIns="0" tIns="0" rIns="0" bIns="0" rtlCol="0" anchor="ctr" anchorCtr="0">
            <a:noAutofit/>
          </a:bodyPr>
          <a:lstStyle/>
          <a:p>
            <a:pPr algn="ctr">
              <a:lnSpc>
                <a:spcPts val="675"/>
              </a:lnSpc>
            </a:pPr>
            <a:r>
              <a:rPr lang="en-US" sz="900" b="1" dirty="0"/>
              <a:t>Corrective Action Plans</a:t>
            </a:r>
          </a:p>
        </p:txBody>
      </p:sp>
      <p:sp>
        <p:nvSpPr>
          <p:cNvPr id="93" name="TextBox 92">
            <a:extLst>
              <a:ext uri="{FF2B5EF4-FFF2-40B4-BE49-F238E27FC236}">
                <a16:creationId xmlns:a16="http://schemas.microsoft.com/office/drawing/2014/main" id="{0F5EBE1F-FE99-4480-8EFC-D8B4C4C1FA2E}"/>
              </a:ext>
            </a:extLst>
          </p:cNvPr>
          <p:cNvSpPr txBox="1"/>
          <p:nvPr/>
        </p:nvSpPr>
        <p:spPr>
          <a:xfrm>
            <a:off x="5508545" y="3470031"/>
            <a:ext cx="585555" cy="256480"/>
          </a:xfrm>
          <a:prstGeom prst="rect">
            <a:avLst/>
          </a:prstGeom>
          <a:noFill/>
        </p:spPr>
        <p:txBody>
          <a:bodyPr wrap="square" lIns="0" tIns="0" rIns="0" bIns="0" rtlCol="0" anchor="ctr" anchorCtr="0">
            <a:noAutofit/>
          </a:bodyPr>
          <a:lstStyle/>
          <a:p>
            <a:pPr algn="ctr">
              <a:lnSpc>
                <a:spcPts val="675"/>
              </a:lnSpc>
            </a:pPr>
            <a:r>
              <a:rPr lang="en-US" sz="900" b="1" dirty="0"/>
              <a:t>A - C</a:t>
            </a:r>
          </a:p>
        </p:txBody>
      </p:sp>
      <p:sp>
        <p:nvSpPr>
          <p:cNvPr id="94" name="TextBox 93">
            <a:extLst>
              <a:ext uri="{FF2B5EF4-FFF2-40B4-BE49-F238E27FC236}">
                <a16:creationId xmlns:a16="http://schemas.microsoft.com/office/drawing/2014/main" id="{F48452BA-69FC-4EF3-A9D9-A2FE7D00DB33}"/>
              </a:ext>
            </a:extLst>
          </p:cNvPr>
          <p:cNvSpPr txBox="1"/>
          <p:nvPr/>
        </p:nvSpPr>
        <p:spPr>
          <a:xfrm>
            <a:off x="4207235" y="3811659"/>
            <a:ext cx="585555" cy="256480"/>
          </a:xfrm>
          <a:prstGeom prst="rect">
            <a:avLst/>
          </a:prstGeom>
          <a:noFill/>
        </p:spPr>
        <p:txBody>
          <a:bodyPr wrap="square" lIns="0" tIns="0" rIns="0" bIns="0" rtlCol="0" anchor="ctr" anchorCtr="0">
            <a:noAutofit/>
          </a:bodyPr>
          <a:lstStyle/>
          <a:p>
            <a:pPr algn="ctr">
              <a:lnSpc>
                <a:spcPts val="675"/>
              </a:lnSpc>
            </a:pPr>
            <a:r>
              <a:rPr lang="en-US" sz="900" b="1" dirty="0"/>
              <a:t>Risk Mgmt Claims</a:t>
            </a:r>
          </a:p>
        </p:txBody>
      </p:sp>
      <p:sp>
        <p:nvSpPr>
          <p:cNvPr id="95" name="TextBox 94">
            <a:extLst>
              <a:ext uri="{FF2B5EF4-FFF2-40B4-BE49-F238E27FC236}">
                <a16:creationId xmlns:a16="http://schemas.microsoft.com/office/drawing/2014/main" id="{D2D94296-76FE-4F24-95EA-3FFA91CDA309}"/>
              </a:ext>
            </a:extLst>
          </p:cNvPr>
          <p:cNvSpPr txBox="1"/>
          <p:nvPr/>
        </p:nvSpPr>
        <p:spPr>
          <a:xfrm>
            <a:off x="3148958" y="3371630"/>
            <a:ext cx="585555" cy="256480"/>
          </a:xfrm>
          <a:prstGeom prst="rect">
            <a:avLst/>
          </a:prstGeom>
          <a:noFill/>
        </p:spPr>
        <p:txBody>
          <a:bodyPr wrap="square" lIns="0" tIns="0" rIns="0" bIns="0" rtlCol="0" anchor="ctr" anchorCtr="0">
            <a:noAutofit/>
          </a:bodyPr>
          <a:lstStyle/>
          <a:p>
            <a:pPr algn="ctr">
              <a:lnSpc>
                <a:spcPts val="675"/>
              </a:lnSpc>
            </a:pPr>
            <a:r>
              <a:rPr lang="en-US" sz="900" b="1" dirty="0"/>
              <a:t>Finance / Insurance</a:t>
            </a:r>
          </a:p>
        </p:txBody>
      </p:sp>
      <p:sp>
        <p:nvSpPr>
          <p:cNvPr id="96" name="TextBox 95">
            <a:extLst>
              <a:ext uri="{FF2B5EF4-FFF2-40B4-BE49-F238E27FC236}">
                <a16:creationId xmlns:a16="http://schemas.microsoft.com/office/drawing/2014/main" id="{01D02529-6613-4CAC-9B0E-31B2498C6CCB}"/>
              </a:ext>
            </a:extLst>
          </p:cNvPr>
          <p:cNvSpPr txBox="1"/>
          <p:nvPr/>
        </p:nvSpPr>
        <p:spPr>
          <a:xfrm>
            <a:off x="2665322" y="2448046"/>
            <a:ext cx="585555" cy="256480"/>
          </a:xfrm>
          <a:prstGeom prst="rect">
            <a:avLst/>
          </a:prstGeom>
          <a:noFill/>
        </p:spPr>
        <p:txBody>
          <a:bodyPr wrap="square" lIns="0" tIns="0" rIns="0" bIns="0" rtlCol="0" anchor="ctr" anchorCtr="0">
            <a:noAutofit/>
          </a:bodyPr>
          <a:lstStyle/>
          <a:p>
            <a:pPr algn="ctr">
              <a:lnSpc>
                <a:spcPts val="675"/>
              </a:lnSpc>
            </a:pPr>
            <a:r>
              <a:rPr lang="en-US" sz="900" b="1" dirty="0"/>
              <a:t>Data Analytics</a:t>
            </a:r>
          </a:p>
        </p:txBody>
      </p:sp>
      <p:pic>
        <p:nvPicPr>
          <p:cNvPr id="2" name="Picture 1">
            <a:extLst>
              <a:ext uri="{FF2B5EF4-FFF2-40B4-BE49-F238E27FC236}">
                <a16:creationId xmlns:a16="http://schemas.microsoft.com/office/drawing/2014/main" id="{D4631ED8-ABC0-4F72-B440-1EBA2FCD0A27}"/>
              </a:ext>
            </a:extLst>
          </p:cNvPr>
          <p:cNvPicPr>
            <a:picLocks noChangeAspect="1"/>
          </p:cNvPicPr>
          <p:nvPr/>
        </p:nvPicPr>
        <p:blipFill>
          <a:blip r:embed="rId3"/>
          <a:stretch>
            <a:fillRect/>
          </a:stretch>
        </p:blipFill>
        <p:spPr>
          <a:xfrm>
            <a:off x="4173381" y="2243806"/>
            <a:ext cx="652575" cy="685816"/>
          </a:xfrm>
          <a:prstGeom prst="rect">
            <a:avLst/>
          </a:prstGeom>
        </p:spPr>
      </p:pic>
      <p:sp>
        <p:nvSpPr>
          <p:cNvPr id="21" name="TextBox 20">
            <a:extLst>
              <a:ext uri="{FF2B5EF4-FFF2-40B4-BE49-F238E27FC236}">
                <a16:creationId xmlns:a16="http://schemas.microsoft.com/office/drawing/2014/main" id="{C140E29F-9D99-4A11-B369-EC9C2FB8F3F6}"/>
              </a:ext>
            </a:extLst>
          </p:cNvPr>
          <p:cNvSpPr txBox="1"/>
          <p:nvPr/>
        </p:nvSpPr>
        <p:spPr>
          <a:xfrm>
            <a:off x="4200424" y="2033334"/>
            <a:ext cx="585555" cy="256480"/>
          </a:xfrm>
          <a:prstGeom prst="rect">
            <a:avLst/>
          </a:prstGeom>
          <a:noFill/>
        </p:spPr>
        <p:txBody>
          <a:bodyPr wrap="square" lIns="0" tIns="0" rIns="0" bIns="0" rtlCol="0" anchor="ctr" anchorCtr="0">
            <a:noAutofit/>
          </a:bodyPr>
          <a:lstStyle/>
          <a:p>
            <a:pPr algn="ctr">
              <a:lnSpc>
                <a:spcPts val="675"/>
              </a:lnSpc>
            </a:pPr>
            <a:r>
              <a:rPr lang="en-US" sz="900" b="1" dirty="0"/>
              <a:t>New RMIS</a:t>
            </a:r>
          </a:p>
        </p:txBody>
      </p:sp>
      <p:sp>
        <p:nvSpPr>
          <p:cNvPr id="57" name="Title 1">
            <a:extLst>
              <a:ext uri="{FF2B5EF4-FFF2-40B4-BE49-F238E27FC236}">
                <a16:creationId xmlns:a16="http://schemas.microsoft.com/office/drawing/2014/main" id="{047BDA35-3848-4AC6-A9F4-9750132540A4}"/>
              </a:ext>
            </a:extLst>
          </p:cNvPr>
          <p:cNvSpPr txBox="1">
            <a:spLocks/>
          </p:cNvSpPr>
          <p:nvPr/>
        </p:nvSpPr>
        <p:spPr>
          <a:xfrm>
            <a:off x="106484" y="477714"/>
            <a:ext cx="2211982" cy="857250"/>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2000" b="1" dirty="0">
                <a:solidFill>
                  <a:srgbClr val="FF0000"/>
                </a:solidFill>
              </a:rPr>
              <a:t>Future State - Connected</a:t>
            </a:r>
          </a:p>
        </p:txBody>
      </p:sp>
    </p:spTree>
    <p:extLst>
      <p:ext uri="{BB962C8B-B14F-4D97-AF65-F5344CB8AC3E}">
        <p14:creationId xmlns:p14="http://schemas.microsoft.com/office/powerpoint/2010/main" val="412930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80"/>
                                        </p:tgtEl>
                                        <p:attrNameLst>
                                          <p:attrName>ppt_x</p:attrName>
                                          <p:attrName>ppt_y</p:attrName>
                                        </p:attrNameLst>
                                      </p:cBhvr>
                                    </p:animMotion>
                                    <p:animRot by="1500000">
                                      <p:cBhvr>
                                        <p:cTn id="7" dur="125" fill="hold">
                                          <p:stCondLst>
                                            <p:cond delay="0"/>
                                          </p:stCondLst>
                                        </p:cTn>
                                        <p:tgtEl>
                                          <p:spTgt spid="80"/>
                                        </p:tgtEl>
                                        <p:attrNameLst>
                                          <p:attrName>r</p:attrName>
                                        </p:attrNameLst>
                                      </p:cBhvr>
                                    </p:animRot>
                                    <p:animRot by="-1500000">
                                      <p:cBhvr>
                                        <p:cTn id="8" dur="125" fill="hold">
                                          <p:stCondLst>
                                            <p:cond delay="125"/>
                                          </p:stCondLst>
                                        </p:cTn>
                                        <p:tgtEl>
                                          <p:spTgt spid="80"/>
                                        </p:tgtEl>
                                        <p:attrNameLst>
                                          <p:attrName>r</p:attrName>
                                        </p:attrNameLst>
                                      </p:cBhvr>
                                    </p:animRot>
                                    <p:animRot by="-1500000">
                                      <p:cBhvr>
                                        <p:cTn id="9" dur="125" fill="hold">
                                          <p:stCondLst>
                                            <p:cond delay="250"/>
                                          </p:stCondLst>
                                        </p:cTn>
                                        <p:tgtEl>
                                          <p:spTgt spid="80"/>
                                        </p:tgtEl>
                                        <p:attrNameLst>
                                          <p:attrName>r</p:attrName>
                                        </p:attrNameLst>
                                      </p:cBhvr>
                                    </p:animRot>
                                    <p:animRot by="1500000">
                                      <p:cBhvr>
                                        <p:cTn id="10" dur="125" fill="hold">
                                          <p:stCondLst>
                                            <p:cond delay="375"/>
                                          </p:stCondLst>
                                        </p:cTn>
                                        <p:tgtEl>
                                          <p:spTgt spid="80"/>
                                        </p:tgtEl>
                                        <p:attrNameLst>
                                          <p:attrName>r</p:attrName>
                                        </p:attrNameLst>
                                      </p:cBhvr>
                                    </p:animRot>
                                  </p:childTnLst>
                                </p:cTn>
                              </p:par>
                              <p:par>
                                <p:cTn id="11" presetID="34" presetClass="emph" presetSubtype="0" fill="hold" grpId="0" nodeType="withEffect">
                                  <p:stCondLst>
                                    <p:cond delay="0"/>
                                  </p:stCondLst>
                                  <p:iterate type="lt">
                                    <p:tmPct val="10000"/>
                                  </p:iterate>
                                  <p:childTnLst>
                                    <p:animMotion origin="layout" path="M -2.77778E-7 -3.08642E-6 L -2.77778E-7 -0.07222 " pathEditMode="relative" rAng="0" ptsTypes="AA">
                                      <p:cBhvr>
                                        <p:cTn id="12" dur="250" accel="50000" decel="50000" autoRev="1" fill="hold">
                                          <p:stCondLst>
                                            <p:cond delay="0"/>
                                          </p:stCondLst>
                                        </p:cTn>
                                        <p:tgtEl>
                                          <p:spTgt spid="81"/>
                                        </p:tgtEl>
                                        <p:attrNameLst>
                                          <p:attrName>ppt_x</p:attrName>
                                          <p:attrName>ppt_y</p:attrName>
                                        </p:attrNameLst>
                                      </p:cBhvr>
                                      <p:rCtr x="0" y="-3611"/>
                                    </p:animMotion>
                                    <p:animRot by="1500000">
                                      <p:cBhvr>
                                        <p:cTn id="13" dur="125" fill="hold">
                                          <p:stCondLst>
                                            <p:cond delay="0"/>
                                          </p:stCondLst>
                                        </p:cTn>
                                        <p:tgtEl>
                                          <p:spTgt spid="81"/>
                                        </p:tgtEl>
                                        <p:attrNameLst>
                                          <p:attrName>r</p:attrName>
                                        </p:attrNameLst>
                                      </p:cBhvr>
                                    </p:animRot>
                                    <p:animRot by="-1500000">
                                      <p:cBhvr>
                                        <p:cTn id="14" dur="125" fill="hold">
                                          <p:stCondLst>
                                            <p:cond delay="125"/>
                                          </p:stCondLst>
                                        </p:cTn>
                                        <p:tgtEl>
                                          <p:spTgt spid="81"/>
                                        </p:tgtEl>
                                        <p:attrNameLst>
                                          <p:attrName>r</p:attrName>
                                        </p:attrNameLst>
                                      </p:cBhvr>
                                    </p:animRot>
                                    <p:animRot by="-1500000">
                                      <p:cBhvr>
                                        <p:cTn id="15" dur="125" fill="hold">
                                          <p:stCondLst>
                                            <p:cond delay="250"/>
                                          </p:stCondLst>
                                        </p:cTn>
                                        <p:tgtEl>
                                          <p:spTgt spid="81"/>
                                        </p:tgtEl>
                                        <p:attrNameLst>
                                          <p:attrName>r</p:attrName>
                                        </p:attrNameLst>
                                      </p:cBhvr>
                                    </p:animRot>
                                    <p:animRot by="1500000">
                                      <p:cBhvr>
                                        <p:cTn id="16" dur="125" fill="hold">
                                          <p:stCondLst>
                                            <p:cond delay="375"/>
                                          </p:stCondLst>
                                        </p:cTn>
                                        <p:tgtEl>
                                          <p:spTgt spid="81"/>
                                        </p:tgtEl>
                                        <p:attrNameLst>
                                          <p:attrName>r</p:attrName>
                                        </p:attrNameLst>
                                      </p:cBhvr>
                                    </p:animRot>
                                  </p:childTnLst>
                                </p:cTn>
                              </p:par>
                              <p:par>
                                <p:cTn id="17" presetID="34" presetClass="emph" presetSubtype="0" fill="hold" nodeType="with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82">
                                            <p:txEl>
                                              <p:pRg st="0" end="0"/>
                                            </p:txEl>
                                          </p:spTgt>
                                        </p:tgtEl>
                                        <p:attrNameLst>
                                          <p:attrName>ppt_x</p:attrName>
                                          <p:attrName>ppt_y</p:attrName>
                                        </p:attrNameLst>
                                      </p:cBhvr>
                                    </p:animMotion>
                                    <p:animRot by="1500000">
                                      <p:cBhvr>
                                        <p:cTn id="19" dur="125" fill="hold">
                                          <p:stCondLst>
                                            <p:cond delay="0"/>
                                          </p:stCondLst>
                                        </p:cTn>
                                        <p:tgtEl>
                                          <p:spTgt spid="82">
                                            <p:txEl>
                                              <p:pRg st="0" end="0"/>
                                            </p:txEl>
                                          </p:spTgt>
                                        </p:tgtEl>
                                        <p:attrNameLst>
                                          <p:attrName>r</p:attrName>
                                        </p:attrNameLst>
                                      </p:cBhvr>
                                    </p:animRot>
                                    <p:animRot by="-1500000">
                                      <p:cBhvr>
                                        <p:cTn id="20" dur="125" fill="hold">
                                          <p:stCondLst>
                                            <p:cond delay="125"/>
                                          </p:stCondLst>
                                        </p:cTn>
                                        <p:tgtEl>
                                          <p:spTgt spid="82">
                                            <p:txEl>
                                              <p:pRg st="0" end="0"/>
                                            </p:txEl>
                                          </p:spTgt>
                                        </p:tgtEl>
                                        <p:attrNameLst>
                                          <p:attrName>r</p:attrName>
                                        </p:attrNameLst>
                                      </p:cBhvr>
                                    </p:animRot>
                                    <p:animRot by="-1500000">
                                      <p:cBhvr>
                                        <p:cTn id="21" dur="125" fill="hold">
                                          <p:stCondLst>
                                            <p:cond delay="250"/>
                                          </p:stCondLst>
                                        </p:cTn>
                                        <p:tgtEl>
                                          <p:spTgt spid="82">
                                            <p:txEl>
                                              <p:pRg st="0" end="0"/>
                                            </p:txEl>
                                          </p:spTgt>
                                        </p:tgtEl>
                                        <p:attrNameLst>
                                          <p:attrName>r</p:attrName>
                                        </p:attrNameLst>
                                      </p:cBhvr>
                                    </p:animRot>
                                    <p:animRot by="1500000">
                                      <p:cBhvr>
                                        <p:cTn id="22" dur="125" fill="hold">
                                          <p:stCondLst>
                                            <p:cond delay="375"/>
                                          </p:stCondLst>
                                        </p:cTn>
                                        <p:tgtEl>
                                          <p:spTgt spid="82">
                                            <p:txEl>
                                              <p:pRg st="0" end="0"/>
                                            </p:txEl>
                                          </p:spTgt>
                                        </p:tgtEl>
                                        <p:attrNameLst>
                                          <p:attrName>r</p:attrName>
                                        </p:attrNameLst>
                                      </p:cBhvr>
                                    </p:animRot>
                                  </p:childTnLst>
                                </p:cTn>
                              </p:par>
                              <p:par>
                                <p:cTn id="23" presetID="34" presetClass="emph" presetSubtype="0" fill="hold" nodeType="withEffect">
                                  <p:stCondLst>
                                    <p:cond delay="0"/>
                                  </p:stCondLst>
                                  <p:iterate type="lt">
                                    <p:tmPct val="10000"/>
                                  </p:iterate>
                                  <p:childTnLst>
                                    <p:animMotion origin="layout" path="M 0.0 0.0 L 0.0 -0.07213" pathEditMode="relative" ptsTypes="">
                                      <p:cBhvr>
                                        <p:cTn id="24" dur="250" accel="50000" decel="50000" autoRev="1" fill="hold">
                                          <p:stCondLst>
                                            <p:cond delay="0"/>
                                          </p:stCondLst>
                                        </p:cTn>
                                        <p:tgtEl>
                                          <p:spTgt spid="83">
                                            <p:txEl>
                                              <p:pRg st="0" end="0"/>
                                            </p:txEl>
                                          </p:spTgt>
                                        </p:tgtEl>
                                        <p:attrNameLst>
                                          <p:attrName>ppt_x</p:attrName>
                                          <p:attrName>ppt_y</p:attrName>
                                        </p:attrNameLst>
                                      </p:cBhvr>
                                    </p:animMotion>
                                    <p:animRot by="1500000">
                                      <p:cBhvr>
                                        <p:cTn id="25" dur="125" fill="hold">
                                          <p:stCondLst>
                                            <p:cond delay="0"/>
                                          </p:stCondLst>
                                        </p:cTn>
                                        <p:tgtEl>
                                          <p:spTgt spid="83">
                                            <p:txEl>
                                              <p:pRg st="0" end="0"/>
                                            </p:txEl>
                                          </p:spTgt>
                                        </p:tgtEl>
                                        <p:attrNameLst>
                                          <p:attrName>r</p:attrName>
                                        </p:attrNameLst>
                                      </p:cBhvr>
                                    </p:animRot>
                                    <p:animRot by="-1500000">
                                      <p:cBhvr>
                                        <p:cTn id="26" dur="125" fill="hold">
                                          <p:stCondLst>
                                            <p:cond delay="125"/>
                                          </p:stCondLst>
                                        </p:cTn>
                                        <p:tgtEl>
                                          <p:spTgt spid="83">
                                            <p:txEl>
                                              <p:pRg st="0" end="0"/>
                                            </p:txEl>
                                          </p:spTgt>
                                        </p:tgtEl>
                                        <p:attrNameLst>
                                          <p:attrName>r</p:attrName>
                                        </p:attrNameLst>
                                      </p:cBhvr>
                                    </p:animRot>
                                    <p:animRot by="-1500000">
                                      <p:cBhvr>
                                        <p:cTn id="27" dur="125" fill="hold">
                                          <p:stCondLst>
                                            <p:cond delay="250"/>
                                          </p:stCondLst>
                                        </p:cTn>
                                        <p:tgtEl>
                                          <p:spTgt spid="83">
                                            <p:txEl>
                                              <p:pRg st="0" end="0"/>
                                            </p:txEl>
                                          </p:spTgt>
                                        </p:tgtEl>
                                        <p:attrNameLst>
                                          <p:attrName>r</p:attrName>
                                        </p:attrNameLst>
                                      </p:cBhvr>
                                    </p:animRot>
                                    <p:animRot by="1500000">
                                      <p:cBhvr>
                                        <p:cTn id="28" dur="125" fill="hold">
                                          <p:stCondLst>
                                            <p:cond delay="375"/>
                                          </p:stCondLst>
                                        </p:cTn>
                                        <p:tgtEl>
                                          <p:spTgt spid="83">
                                            <p:txEl>
                                              <p:pRg st="0" end="0"/>
                                            </p:txEl>
                                          </p:spTgt>
                                        </p:tgtEl>
                                        <p:attrNameLst>
                                          <p:attrName>r</p:attrName>
                                        </p:attrNameLst>
                                      </p:cBhvr>
                                    </p:animRot>
                                  </p:childTnLst>
                                </p:cTn>
                              </p:par>
                              <p:par>
                                <p:cTn id="29" presetID="34" presetClass="emph" presetSubtype="0" fill="hold" nodeType="withEffect">
                                  <p:stCondLst>
                                    <p:cond delay="0"/>
                                  </p:stCondLst>
                                  <p:iterate type="lt">
                                    <p:tmPct val="10000"/>
                                  </p:iterate>
                                  <p:childTnLst>
                                    <p:animMotion origin="layout" path="M -3.88889E-6 -1.23457E-7 L -3.88889E-6 -0.07222 " pathEditMode="relative" rAng="0" ptsTypes="AA">
                                      <p:cBhvr>
                                        <p:cTn id="30" dur="250" accel="50000" decel="50000" autoRev="1" fill="hold">
                                          <p:stCondLst>
                                            <p:cond delay="0"/>
                                          </p:stCondLst>
                                        </p:cTn>
                                        <p:tgtEl>
                                          <p:spTgt spid="84">
                                            <p:txEl>
                                              <p:pRg st="0" end="0"/>
                                            </p:txEl>
                                          </p:spTgt>
                                        </p:tgtEl>
                                        <p:attrNameLst>
                                          <p:attrName>ppt_x</p:attrName>
                                          <p:attrName>ppt_y</p:attrName>
                                        </p:attrNameLst>
                                      </p:cBhvr>
                                      <p:rCtr x="0" y="-3611"/>
                                    </p:animMotion>
                                    <p:animRot by="1500000">
                                      <p:cBhvr>
                                        <p:cTn id="31" dur="125" fill="hold">
                                          <p:stCondLst>
                                            <p:cond delay="0"/>
                                          </p:stCondLst>
                                        </p:cTn>
                                        <p:tgtEl>
                                          <p:spTgt spid="84">
                                            <p:txEl>
                                              <p:pRg st="0" end="0"/>
                                            </p:txEl>
                                          </p:spTgt>
                                        </p:tgtEl>
                                        <p:attrNameLst>
                                          <p:attrName>r</p:attrName>
                                        </p:attrNameLst>
                                      </p:cBhvr>
                                    </p:animRot>
                                    <p:animRot by="-1500000">
                                      <p:cBhvr>
                                        <p:cTn id="32" dur="125" fill="hold">
                                          <p:stCondLst>
                                            <p:cond delay="125"/>
                                          </p:stCondLst>
                                        </p:cTn>
                                        <p:tgtEl>
                                          <p:spTgt spid="84">
                                            <p:txEl>
                                              <p:pRg st="0" end="0"/>
                                            </p:txEl>
                                          </p:spTgt>
                                        </p:tgtEl>
                                        <p:attrNameLst>
                                          <p:attrName>r</p:attrName>
                                        </p:attrNameLst>
                                      </p:cBhvr>
                                    </p:animRot>
                                    <p:animRot by="-1500000">
                                      <p:cBhvr>
                                        <p:cTn id="33" dur="125" fill="hold">
                                          <p:stCondLst>
                                            <p:cond delay="250"/>
                                          </p:stCondLst>
                                        </p:cTn>
                                        <p:tgtEl>
                                          <p:spTgt spid="84">
                                            <p:txEl>
                                              <p:pRg st="0" end="0"/>
                                            </p:txEl>
                                          </p:spTgt>
                                        </p:tgtEl>
                                        <p:attrNameLst>
                                          <p:attrName>r</p:attrName>
                                        </p:attrNameLst>
                                      </p:cBhvr>
                                    </p:animRot>
                                    <p:animRot by="1500000">
                                      <p:cBhvr>
                                        <p:cTn id="34" dur="125" fill="hold">
                                          <p:stCondLst>
                                            <p:cond delay="375"/>
                                          </p:stCondLst>
                                        </p:cTn>
                                        <p:tgtEl>
                                          <p:spTgt spid="84">
                                            <p:txEl>
                                              <p:pRg st="0" end="0"/>
                                            </p:txEl>
                                          </p:spTgt>
                                        </p:tgtEl>
                                        <p:attrNameLst>
                                          <p:attrName>r</p:attrName>
                                        </p:attrNameLst>
                                      </p:cBhvr>
                                    </p:animRot>
                                  </p:childTnLst>
                                </p:cTn>
                              </p:par>
                              <p:par>
                                <p:cTn id="35" presetID="34" presetClass="emph" presetSubtype="0" fill="hold" nodeType="withEffect">
                                  <p:stCondLst>
                                    <p:cond delay="0"/>
                                  </p:stCondLst>
                                  <p:iterate type="lt">
                                    <p:tmPct val="10000"/>
                                  </p:iterate>
                                  <p:childTnLst>
                                    <p:animMotion origin="layout" path="M 0.0 0.0 L 0.0 -0.07213" pathEditMode="relative" ptsTypes="">
                                      <p:cBhvr>
                                        <p:cTn id="36" dur="250" accel="50000" decel="50000" autoRev="1" fill="hold">
                                          <p:stCondLst>
                                            <p:cond delay="0"/>
                                          </p:stCondLst>
                                        </p:cTn>
                                        <p:tgtEl>
                                          <p:spTgt spid="85">
                                            <p:txEl>
                                              <p:pRg st="0" end="0"/>
                                            </p:txEl>
                                          </p:spTgt>
                                        </p:tgtEl>
                                        <p:attrNameLst>
                                          <p:attrName>ppt_x</p:attrName>
                                          <p:attrName>ppt_y</p:attrName>
                                        </p:attrNameLst>
                                      </p:cBhvr>
                                    </p:animMotion>
                                    <p:animRot by="1500000">
                                      <p:cBhvr>
                                        <p:cTn id="37" dur="125" fill="hold">
                                          <p:stCondLst>
                                            <p:cond delay="0"/>
                                          </p:stCondLst>
                                        </p:cTn>
                                        <p:tgtEl>
                                          <p:spTgt spid="85">
                                            <p:txEl>
                                              <p:pRg st="0" end="0"/>
                                            </p:txEl>
                                          </p:spTgt>
                                        </p:tgtEl>
                                        <p:attrNameLst>
                                          <p:attrName>r</p:attrName>
                                        </p:attrNameLst>
                                      </p:cBhvr>
                                    </p:animRot>
                                    <p:animRot by="-1500000">
                                      <p:cBhvr>
                                        <p:cTn id="38" dur="125" fill="hold">
                                          <p:stCondLst>
                                            <p:cond delay="125"/>
                                          </p:stCondLst>
                                        </p:cTn>
                                        <p:tgtEl>
                                          <p:spTgt spid="85">
                                            <p:txEl>
                                              <p:pRg st="0" end="0"/>
                                            </p:txEl>
                                          </p:spTgt>
                                        </p:tgtEl>
                                        <p:attrNameLst>
                                          <p:attrName>r</p:attrName>
                                        </p:attrNameLst>
                                      </p:cBhvr>
                                    </p:animRot>
                                    <p:animRot by="-1500000">
                                      <p:cBhvr>
                                        <p:cTn id="39" dur="125" fill="hold">
                                          <p:stCondLst>
                                            <p:cond delay="250"/>
                                          </p:stCondLst>
                                        </p:cTn>
                                        <p:tgtEl>
                                          <p:spTgt spid="85">
                                            <p:txEl>
                                              <p:pRg st="0" end="0"/>
                                            </p:txEl>
                                          </p:spTgt>
                                        </p:tgtEl>
                                        <p:attrNameLst>
                                          <p:attrName>r</p:attrName>
                                        </p:attrNameLst>
                                      </p:cBhvr>
                                    </p:animRot>
                                    <p:animRot by="1500000">
                                      <p:cBhvr>
                                        <p:cTn id="40" dur="125" fill="hold">
                                          <p:stCondLst>
                                            <p:cond delay="375"/>
                                          </p:stCondLst>
                                        </p:cTn>
                                        <p:tgtEl>
                                          <p:spTgt spid="85">
                                            <p:txEl>
                                              <p:pRg st="0" end="0"/>
                                            </p:txEl>
                                          </p:spTgt>
                                        </p:tgtEl>
                                        <p:attrNameLst>
                                          <p:attrName>r</p:attrName>
                                        </p:attrNameLst>
                                      </p:cBhvr>
                                    </p:animRot>
                                  </p:childTnLst>
                                </p:cTn>
                              </p:par>
                              <p:par>
                                <p:cTn id="41" presetID="34" presetClass="emph" presetSubtype="0" fill="hold" nodeType="withEffect">
                                  <p:stCondLst>
                                    <p:cond delay="0"/>
                                  </p:stCondLst>
                                  <p:iterate type="lt">
                                    <p:tmPct val="10000"/>
                                  </p:iterate>
                                  <p:childTnLst>
                                    <p:animMotion origin="layout" path="M -4.72222E-6 1.35802E-6 L -4.72222E-6 -0.07222 " pathEditMode="relative" rAng="0" ptsTypes="AA">
                                      <p:cBhvr>
                                        <p:cTn id="42" dur="250" accel="50000" decel="50000" autoRev="1" fill="hold">
                                          <p:stCondLst>
                                            <p:cond delay="0"/>
                                          </p:stCondLst>
                                        </p:cTn>
                                        <p:tgtEl>
                                          <p:spTgt spid="86">
                                            <p:txEl>
                                              <p:pRg st="0" end="0"/>
                                            </p:txEl>
                                          </p:spTgt>
                                        </p:tgtEl>
                                        <p:attrNameLst>
                                          <p:attrName>ppt_x</p:attrName>
                                          <p:attrName>ppt_y</p:attrName>
                                        </p:attrNameLst>
                                      </p:cBhvr>
                                      <p:rCtr x="0" y="-3611"/>
                                    </p:animMotion>
                                    <p:animRot by="1500000">
                                      <p:cBhvr>
                                        <p:cTn id="43" dur="125" fill="hold">
                                          <p:stCondLst>
                                            <p:cond delay="0"/>
                                          </p:stCondLst>
                                        </p:cTn>
                                        <p:tgtEl>
                                          <p:spTgt spid="86">
                                            <p:txEl>
                                              <p:pRg st="0" end="0"/>
                                            </p:txEl>
                                          </p:spTgt>
                                        </p:tgtEl>
                                        <p:attrNameLst>
                                          <p:attrName>r</p:attrName>
                                        </p:attrNameLst>
                                      </p:cBhvr>
                                    </p:animRot>
                                    <p:animRot by="-1500000">
                                      <p:cBhvr>
                                        <p:cTn id="44" dur="125" fill="hold">
                                          <p:stCondLst>
                                            <p:cond delay="125"/>
                                          </p:stCondLst>
                                        </p:cTn>
                                        <p:tgtEl>
                                          <p:spTgt spid="86">
                                            <p:txEl>
                                              <p:pRg st="0" end="0"/>
                                            </p:txEl>
                                          </p:spTgt>
                                        </p:tgtEl>
                                        <p:attrNameLst>
                                          <p:attrName>r</p:attrName>
                                        </p:attrNameLst>
                                      </p:cBhvr>
                                    </p:animRot>
                                    <p:animRot by="-1500000">
                                      <p:cBhvr>
                                        <p:cTn id="45" dur="125" fill="hold">
                                          <p:stCondLst>
                                            <p:cond delay="250"/>
                                          </p:stCondLst>
                                        </p:cTn>
                                        <p:tgtEl>
                                          <p:spTgt spid="86">
                                            <p:txEl>
                                              <p:pRg st="0" end="0"/>
                                            </p:txEl>
                                          </p:spTgt>
                                        </p:tgtEl>
                                        <p:attrNameLst>
                                          <p:attrName>r</p:attrName>
                                        </p:attrNameLst>
                                      </p:cBhvr>
                                    </p:animRot>
                                    <p:animRot by="1500000">
                                      <p:cBhvr>
                                        <p:cTn id="46" dur="125" fill="hold">
                                          <p:stCondLst>
                                            <p:cond delay="375"/>
                                          </p:stCondLst>
                                        </p:cTn>
                                        <p:tgtEl>
                                          <p:spTgt spid="86">
                                            <p:txEl>
                                              <p:pRg st="0" end="0"/>
                                            </p:txEl>
                                          </p:spTgt>
                                        </p:tgtEl>
                                        <p:attrNameLst>
                                          <p:attrName>r</p:attrName>
                                        </p:attrNameLst>
                                      </p:cBhvr>
                                    </p:animRot>
                                  </p:childTnLst>
                                </p:cTn>
                              </p:par>
                              <p:par>
                                <p:cTn id="47" presetID="34" presetClass="emph" presetSubtype="0" fill="hold" nodeType="withEffect">
                                  <p:stCondLst>
                                    <p:cond delay="0"/>
                                  </p:stCondLst>
                                  <p:iterate type="lt">
                                    <p:tmPct val="10000"/>
                                  </p:iterate>
                                  <p:childTnLst>
                                    <p:animMotion origin="layout" path="M 0.0 0.0 L 0.0 -0.07213" pathEditMode="relative" ptsTypes="">
                                      <p:cBhvr>
                                        <p:cTn id="48" dur="250" accel="50000" decel="50000" autoRev="1" fill="hold">
                                          <p:stCondLst>
                                            <p:cond delay="0"/>
                                          </p:stCondLst>
                                        </p:cTn>
                                        <p:tgtEl>
                                          <p:spTgt spid="87">
                                            <p:txEl>
                                              <p:pRg st="0" end="0"/>
                                            </p:txEl>
                                          </p:spTgt>
                                        </p:tgtEl>
                                        <p:attrNameLst>
                                          <p:attrName>ppt_x</p:attrName>
                                          <p:attrName>ppt_y</p:attrName>
                                        </p:attrNameLst>
                                      </p:cBhvr>
                                    </p:animMotion>
                                    <p:animRot by="1500000">
                                      <p:cBhvr>
                                        <p:cTn id="49" dur="125" fill="hold">
                                          <p:stCondLst>
                                            <p:cond delay="0"/>
                                          </p:stCondLst>
                                        </p:cTn>
                                        <p:tgtEl>
                                          <p:spTgt spid="87">
                                            <p:txEl>
                                              <p:pRg st="0" end="0"/>
                                            </p:txEl>
                                          </p:spTgt>
                                        </p:tgtEl>
                                        <p:attrNameLst>
                                          <p:attrName>r</p:attrName>
                                        </p:attrNameLst>
                                      </p:cBhvr>
                                    </p:animRot>
                                    <p:animRot by="-1500000">
                                      <p:cBhvr>
                                        <p:cTn id="50" dur="125" fill="hold">
                                          <p:stCondLst>
                                            <p:cond delay="125"/>
                                          </p:stCondLst>
                                        </p:cTn>
                                        <p:tgtEl>
                                          <p:spTgt spid="87">
                                            <p:txEl>
                                              <p:pRg st="0" end="0"/>
                                            </p:txEl>
                                          </p:spTgt>
                                        </p:tgtEl>
                                        <p:attrNameLst>
                                          <p:attrName>r</p:attrName>
                                        </p:attrNameLst>
                                      </p:cBhvr>
                                    </p:animRot>
                                    <p:animRot by="-1500000">
                                      <p:cBhvr>
                                        <p:cTn id="51" dur="125" fill="hold">
                                          <p:stCondLst>
                                            <p:cond delay="250"/>
                                          </p:stCondLst>
                                        </p:cTn>
                                        <p:tgtEl>
                                          <p:spTgt spid="87">
                                            <p:txEl>
                                              <p:pRg st="0" end="0"/>
                                            </p:txEl>
                                          </p:spTgt>
                                        </p:tgtEl>
                                        <p:attrNameLst>
                                          <p:attrName>r</p:attrName>
                                        </p:attrNameLst>
                                      </p:cBhvr>
                                    </p:animRot>
                                    <p:animRot by="1500000">
                                      <p:cBhvr>
                                        <p:cTn id="52" dur="125" fill="hold">
                                          <p:stCondLst>
                                            <p:cond delay="375"/>
                                          </p:stCondLst>
                                        </p:cTn>
                                        <p:tgtEl>
                                          <p:spTgt spid="87">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81" grpId="0"/>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46845" y="88755"/>
            <a:ext cx="8229600" cy="857250"/>
          </a:xfrm>
        </p:spPr>
        <p:txBody>
          <a:bodyPr>
            <a:normAutofit/>
          </a:bodyPr>
          <a:lstStyle/>
          <a:p>
            <a:pPr algn="ctr"/>
            <a:r>
              <a:rPr lang="en-US" sz="3300" dirty="0">
                <a:solidFill>
                  <a:schemeClr val="tx1"/>
                </a:solidFill>
              </a:rPr>
              <a:t>Integrated Systems (Desired State)</a:t>
            </a:r>
          </a:p>
        </p:txBody>
      </p:sp>
      <p:grpSp>
        <p:nvGrpSpPr>
          <p:cNvPr id="4" name="Group 3">
            <a:extLst>
              <a:ext uri="{FF2B5EF4-FFF2-40B4-BE49-F238E27FC236}">
                <a16:creationId xmlns:a16="http://schemas.microsoft.com/office/drawing/2014/main" id="{CFC802EC-8902-40D0-8844-60E3C8DC96B4}"/>
              </a:ext>
            </a:extLst>
          </p:cNvPr>
          <p:cNvGrpSpPr/>
          <p:nvPr/>
        </p:nvGrpSpPr>
        <p:grpSpPr>
          <a:xfrm>
            <a:off x="3251938" y="1543051"/>
            <a:ext cx="2634513" cy="2631843"/>
            <a:chOff x="3251938" y="1543051"/>
            <a:chExt cx="2634513" cy="2631843"/>
          </a:xfrm>
        </p:grpSpPr>
        <p:pic>
          <p:nvPicPr>
            <p:cNvPr id="17" name="Picture 16"/>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210776" y="2438838"/>
              <a:ext cx="674370" cy="813816"/>
            </a:xfrm>
            <a:prstGeom prst="rect">
              <a:avLst/>
            </a:prstGeom>
          </p:spPr>
        </p:pic>
        <p:grpSp>
          <p:nvGrpSpPr>
            <p:cNvPr id="22" name="Group 21"/>
            <p:cNvGrpSpPr/>
            <p:nvPr/>
          </p:nvGrpSpPr>
          <p:grpSpPr>
            <a:xfrm rot="754100">
              <a:off x="3251938" y="1543051"/>
              <a:ext cx="2634513" cy="2631843"/>
              <a:chOff x="2811916" y="1200151"/>
              <a:chExt cx="3512684" cy="3509124"/>
            </a:xfrm>
          </p:grpSpPr>
          <p:pic>
            <p:nvPicPr>
              <p:cNvPr id="3" name="Picture 2"/>
              <p:cNvPicPr>
                <a:picLocks noChangeAspect="1"/>
              </p:cNvPicPr>
              <p:nvPr/>
            </p:nvPicPr>
            <p:blipFill>
              <a:blip r:embed="rId4" cstate="email">
                <a:alphaModFix amt="75000"/>
                <a:extLst>
                  <a:ext uri="{28A0092B-C50C-407E-A947-70E740481C1C}">
                    <a14:useLocalDpi xmlns:a14="http://schemas.microsoft.com/office/drawing/2010/main" val="0"/>
                  </a:ext>
                </a:extLst>
              </a:blip>
              <a:stretch>
                <a:fillRect/>
              </a:stretch>
            </p:blipFill>
            <p:spPr>
              <a:xfrm>
                <a:off x="2811916" y="1200151"/>
                <a:ext cx="3512684" cy="3509124"/>
              </a:xfrm>
              <a:prstGeom prst="rect">
                <a:avLst/>
              </a:prstGeom>
            </p:spPr>
          </p:pic>
          <p:sp>
            <p:nvSpPr>
              <p:cNvPr id="12" name="Rounded Rectangle 4"/>
              <p:cNvSpPr>
                <a:spLocks noChangeAspect="1"/>
              </p:cNvSpPr>
              <p:nvPr/>
            </p:nvSpPr>
            <p:spPr>
              <a:xfrm rot="2126110">
                <a:off x="3329940" y="1710435"/>
                <a:ext cx="2468880" cy="2468880"/>
              </a:xfrm>
              <a:prstGeom prst="rect">
                <a:avLst/>
              </a:prstGeom>
            </p:spPr>
            <p:style>
              <a:lnRef idx="0">
                <a:scrgbClr r="0" g="0" b="0"/>
              </a:lnRef>
              <a:fillRef idx="0">
                <a:scrgbClr r="0" g="0" b="0"/>
              </a:fillRef>
              <a:effectRef idx="0">
                <a:scrgbClr r="0" g="0" b="0"/>
              </a:effectRef>
              <a:fontRef idx="minor">
                <a:schemeClr val="lt1"/>
              </a:fontRef>
            </p:style>
            <p:txBody>
              <a:bodyPr spcFirstLastPara="1" vert="horz" wrap="square" lIns="40005" tIns="40005" rIns="40005" bIns="40005" numCol="1" spcCol="1270" anchor="t" anchorCtr="0">
                <a:prstTxWarp prst="textArchDown">
                  <a:avLst/>
                </a:prstTxWarp>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dirty="0">
                    <a:ln>
                      <a:noFill/>
                    </a:ln>
                    <a:solidFill>
                      <a:srgbClr val="4D4F53"/>
                    </a:solidFill>
                    <a:effectLst/>
                    <a:uLnTx/>
                    <a:uFillTx/>
                    <a:latin typeface="Calibri"/>
                    <a:ea typeface="+mn-ea"/>
                    <a:cs typeface="+mn-cs"/>
                  </a:rPr>
                  <a:t> Disability Mgmt</a:t>
                </a:r>
                <a:br>
                  <a:rPr kumimoji="0" lang="en-US" sz="1050" b="0" i="0" u="none" strike="noStrike" kern="1200" cap="none" spc="0" normalizeH="0" baseline="0" noProof="0" dirty="0">
                    <a:ln>
                      <a:noFill/>
                    </a:ln>
                    <a:solidFill>
                      <a:srgbClr val="4D4F53"/>
                    </a:solidFill>
                    <a:effectLst/>
                    <a:uLnTx/>
                    <a:uFillTx/>
                    <a:latin typeface="Calibri"/>
                    <a:ea typeface="+mn-ea"/>
                    <a:cs typeface="+mn-cs"/>
                  </a:rPr>
                </a:br>
                <a:r>
                  <a:rPr kumimoji="0" lang="en-US" sz="1050" b="0" i="0" u="none" strike="noStrike" kern="1200" cap="none" spc="0" normalizeH="0" baseline="0" noProof="0" dirty="0">
                    <a:ln>
                      <a:noFill/>
                    </a:ln>
                    <a:solidFill>
                      <a:srgbClr val="4D4F53"/>
                    </a:solidFill>
                    <a:effectLst/>
                    <a:uLnTx/>
                    <a:uFillTx/>
                    <a:latin typeface="Calibri"/>
                    <a:ea typeface="+mn-ea"/>
                    <a:cs typeface="+mn-cs"/>
                  </a:rPr>
                  <a:t>System</a:t>
                </a:r>
              </a:p>
            </p:txBody>
          </p:sp>
          <p:sp>
            <p:nvSpPr>
              <p:cNvPr id="18" name="Rounded Rectangle 4"/>
              <p:cNvSpPr>
                <a:spLocks noChangeAspect="1"/>
              </p:cNvSpPr>
              <p:nvPr/>
            </p:nvSpPr>
            <p:spPr>
              <a:xfrm rot="20130217">
                <a:off x="3333190" y="1711207"/>
                <a:ext cx="2468880" cy="2468880"/>
              </a:xfrm>
              <a:prstGeom prst="rect">
                <a:avLst/>
              </a:prstGeom>
            </p:spPr>
            <p:style>
              <a:lnRef idx="0">
                <a:scrgbClr r="0" g="0" b="0"/>
              </a:lnRef>
              <a:fillRef idx="0">
                <a:scrgbClr r="0" g="0" b="0"/>
              </a:fillRef>
              <a:effectRef idx="0">
                <a:scrgbClr r="0" g="0" b="0"/>
              </a:effectRef>
              <a:fontRef idx="minor">
                <a:schemeClr val="lt1"/>
              </a:fontRef>
            </p:style>
            <p:txBody>
              <a:bodyPr spcFirstLastPara="1" vert="horz" wrap="square" lIns="40005" tIns="40005" rIns="40005" bIns="40005" numCol="1" spcCol="1270" anchor="t" anchorCtr="0">
                <a:prstTxWarp prst="textArchDown">
                  <a:avLst/>
                </a:prstTxWarp>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dirty="0">
                    <a:ln>
                      <a:noFill/>
                    </a:ln>
                    <a:solidFill>
                      <a:srgbClr val="4D4F53"/>
                    </a:solidFill>
                    <a:effectLst/>
                    <a:uLnTx/>
                    <a:uFillTx/>
                    <a:latin typeface="Calibri"/>
                    <a:ea typeface="+mn-ea"/>
                    <a:cs typeface="+mn-cs"/>
                  </a:rPr>
                  <a:t>Loss Control</a:t>
                </a:r>
                <a:br>
                  <a:rPr kumimoji="0" lang="en-US" sz="1050" b="0" i="0" u="none" strike="noStrike" kern="1200" cap="none" spc="0" normalizeH="0" baseline="0" noProof="0" dirty="0">
                    <a:ln>
                      <a:noFill/>
                    </a:ln>
                    <a:solidFill>
                      <a:srgbClr val="4D4F53"/>
                    </a:solidFill>
                    <a:effectLst/>
                    <a:uLnTx/>
                    <a:uFillTx/>
                    <a:latin typeface="Calibri"/>
                    <a:ea typeface="+mn-ea"/>
                    <a:cs typeface="+mn-cs"/>
                  </a:rPr>
                </a:br>
                <a:r>
                  <a:rPr kumimoji="0" lang="en-US" sz="1050" b="0" i="0" u="none" strike="noStrike" kern="1200" cap="none" spc="0" normalizeH="0" baseline="0" noProof="0" dirty="0">
                    <a:ln>
                      <a:noFill/>
                    </a:ln>
                    <a:solidFill>
                      <a:srgbClr val="4D4F53"/>
                    </a:solidFill>
                    <a:effectLst/>
                    <a:uLnTx/>
                    <a:uFillTx/>
                    <a:latin typeface="Calibri"/>
                    <a:ea typeface="+mn-ea"/>
                    <a:cs typeface="+mn-cs"/>
                  </a:rPr>
                  <a:t>Safety System</a:t>
                </a:r>
              </a:p>
            </p:txBody>
          </p:sp>
          <p:sp>
            <p:nvSpPr>
              <p:cNvPr id="8" name="Rounded Rectangle 4"/>
              <p:cNvSpPr>
                <a:spLocks noChangeAspect="1"/>
              </p:cNvSpPr>
              <p:nvPr/>
            </p:nvSpPr>
            <p:spPr>
              <a:xfrm rot="2254341">
                <a:off x="3329940" y="1703070"/>
                <a:ext cx="2468880" cy="2468880"/>
              </a:xfrm>
              <a:prstGeom prst="rect">
                <a:avLst/>
              </a:prstGeom>
            </p:spPr>
            <p:style>
              <a:lnRef idx="0">
                <a:scrgbClr r="0" g="0" b="0"/>
              </a:lnRef>
              <a:fillRef idx="0">
                <a:scrgbClr r="0" g="0" b="0"/>
              </a:fillRef>
              <a:effectRef idx="0">
                <a:scrgbClr r="0" g="0" b="0"/>
              </a:effectRef>
              <a:fontRef idx="minor">
                <a:schemeClr val="lt1"/>
              </a:fontRef>
            </p:style>
            <p:txBody>
              <a:bodyPr spcFirstLastPara="1" vert="horz" wrap="square" lIns="40005" tIns="40005" rIns="40005" bIns="40005" numCol="1" spcCol="1270" anchor="t" anchorCtr="0">
                <a:prstTxWarp prst="textArchUp">
                  <a:avLst/>
                </a:prstTxWarp>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dirty="0">
                    <a:ln>
                      <a:noFill/>
                    </a:ln>
                    <a:solidFill>
                      <a:srgbClr val="4D4F53"/>
                    </a:solidFill>
                    <a:effectLst/>
                    <a:uLnTx/>
                    <a:uFillTx/>
                    <a:latin typeface="Calibri"/>
                    <a:ea typeface="+mn-ea"/>
                    <a:cs typeface="+mn-cs"/>
                  </a:rPr>
                  <a:t>Corrective Action</a:t>
                </a:r>
                <a:br>
                  <a:rPr kumimoji="0" lang="en-US" sz="1050" b="0" i="0" u="none" strike="noStrike" kern="1200" cap="none" spc="0" normalizeH="0" baseline="0" noProof="0" dirty="0">
                    <a:ln>
                      <a:noFill/>
                    </a:ln>
                    <a:solidFill>
                      <a:srgbClr val="4D4F53"/>
                    </a:solidFill>
                    <a:effectLst/>
                    <a:uLnTx/>
                    <a:uFillTx/>
                    <a:latin typeface="Calibri"/>
                    <a:ea typeface="+mn-ea"/>
                    <a:cs typeface="+mn-cs"/>
                  </a:rPr>
                </a:br>
                <a:r>
                  <a:rPr kumimoji="0" lang="en-US" sz="1050" b="0" i="0" u="none" strike="noStrike" kern="1200" cap="none" spc="0" normalizeH="0" baseline="0" noProof="0" dirty="0">
                    <a:ln>
                      <a:noFill/>
                    </a:ln>
                    <a:solidFill>
                      <a:srgbClr val="4D4F53"/>
                    </a:solidFill>
                    <a:effectLst/>
                    <a:uLnTx/>
                    <a:uFillTx/>
                    <a:latin typeface="Calibri"/>
                    <a:ea typeface="+mn-ea"/>
                    <a:cs typeface="+mn-cs"/>
                  </a:rPr>
                  <a:t>Plan System</a:t>
                </a:r>
              </a:p>
            </p:txBody>
          </p:sp>
          <p:sp>
            <p:nvSpPr>
              <p:cNvPr id="10" name="Rounded Rectangle 4"/>
              <p:cNvSpPr/>
              <p:nvPr/>
            </p:nvSpPr>
            <p:spPr>
              <a:xfrm rot="20377735">
                <a:off x="3047034" y="1901414"/>
                <a:ext cx="2468880" cy="2468880"/>
              </a:xfrm>
              <a:prstGeom prst="rect">
                <a:avLst/>
              </a:prstGeom>
            </p:spPr>
            <p:style>
              <a:lnRef idx="0">
                <a:scrgbClr r="0" g="0" b="0"/>
              </a:lnRef>
              <a:fillRef idx="0">
                <a:scrgbClr r="0" g="0" b="0"/>
              </a:fillRef>
              <a:effectRef idx="0">
                <a:scrgbClr r="0" g="0" b="0"/>
              </a:effectRef>
              <a:fontRef idx="minor">
                <a:schemeClr val="lt1"/>
              </a:fontRef>
            </p:style>
            <p:txBody>
              <a:bodyPr spcFirstLastPara="1" vert="horz" wrap="square" lIns="40005" tIns="40005" rIns="40005" bIns="40005" numCol="1" spcCol="1270" anchor="t" anchorCtr="0">
                <a:prstTxWarp prst="textArchUp">
                  <a:avLst/>
                </a:prstTxWarp>
                <a:noAutofit/>
              </a:bodyPr>
              <a:lstStyle/>
              <a:p>
                <a:pPr marL="0" marR="0" lvl="0" indent="0" algn="l" defTabSz="466725" rtl="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dirty="0">
                    <a:ln>
                      <a:noFill/>
                    </a:ln>
                    <a:solidFill>
                      <a:srgbClr val="4D4F53"/>
                    </a:solidFill>
                    <a:effectLst/>
                    <a:uLnTx/>
                    <a:uFillTx/>
                    <a:latin typeface="Calibri"/>
                    <a:ea typeface="+mn-ea"/>
                    <a:cs typeface="+mn-cs"/>
                  </a:rPr>
                  <a:t>Incident Reporting</a:t>
                </a:r>
              </a:p>
            </p:txBody>
          </p:sp>
          <p:sp>
            <p:nvSpPr>
              <p:cNvPr id="9" name="Rounded Rectangle 4"/>
              <p:cNvSpPr>
                <a:spLocks noChangeAspect="1"/>
              </p:cNvSpPr>
              <p:nvPr/>
            </p:nvSpPr>
            <p:spPr>
              <a:xfrm>
                <a:off x="3131012" y="1511166"/>
                <a:ext cx="2468880" cy="2504309"/>
              </a:xfrm>
              <a:prstGeom prst="rect">
                <a:avLst/>
              </a:prstGeom>
            </p:spPr>
            <p:style>
              <a:lnRef idx="0">
                <a:scrgbClr r="0" g="0" b="0"/>
              </a:lnRef>
              <a:fillRef idx="0">
                <a:scrgbClr r="0" g="0" b="0"/>
              </a:fillRef>
              <a:effectRef idx="0">
                <a:scrgbClr r="0" g="0" b="0"/>
              </a:effectRef>
              <a:fontRef idx="minor">
                <a:schemeClr val="lt1"/>
              </a:fontRef>
            </p:style>
            <p:txBody>
              <a:bodyPr spcFirstLastPara="1" vert="horz" wrap="square" lIns="40005" tIns="40005" rIns="40005" bIns="40005" numCol="1" spcCol="1270" anchor="t" anchorCtr="0">
                <a:prstTxWarp prst="textArchUp">
                  <a:avLst/>
                </a:prstTxWarp>
                <a:noAutofit/>
              </a:bodyPr>
              <a:lstStyle/>
              <a:p>
                <a:pPr marL="0" marR="0" lvl="0" indent="0" algn="l" defTabSz="466725" rtl="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dirty="0">
                    <a:ln>
                      <a:noFill/>
                    </a:ln>
                    <a:solidFill>
                      <a:srgbClr val="4D4F53"/>
                    </a:solidFill>
                    <a:effectLst/>
                    <a:uLnTx/>
                    <a:uFillTx/>
                    <a:latin typeface="Calibri"/>
                    <a:ea typeface="+mn-ea"/>
                    <a:cs typeface="+mn-cs"/>
                  </a:rPr>
                  <a:t>                    </a:t>
                </a:r>
                <a:r>
                  <a:rPr lang="en-US" sz="1050" dirty="0">
                    <a:solidFill>
                      <a:srgbClr val="4D4F53"/>
                    </a:solidFill>
                    <a:latin typeface="Calibri"/>
                  </a:rPr>
                  <a:t>Claims Admin.</a:t>
                </a:r>
                <a:endParaRPr kumimoji="0" lang="en-US" sz="1050" b="0" i="0" u="none" strike="noStrike" kern="1200" cap="none" spc="0" normalizeH="0" baseline="0" noProof="0" dirty="0">
                  <a:ln>
                    <a:noFill/>
                  </a:ln>
                  <a:solidFill>
                    <a:srgbClr val="4D4F53"/>
                  </a:solidFill>
                  <a:effectLst/>
                  <a:uLnTx/>
                  <a:uFillTx/>
                  <a:latin typeface="Calibri"/>
                  <a:ea typeface="+mn-ea"/>
                  <a:cs typeface="+mn-cs"/>
                </a:endParaRPr>
              </a:p>
            </p:txBody>
          </p:sp>
          <p:sp>
            <p:nvSpPr>
              <p:cNvPr id="20" name="Rounded Rectangle 4"/>
              <p:cNvSpPr>
                <a:spLocks noChangeAspect="1"/>
              </p:cNvSpPr>
              <p:nvPr/>
            </p:nvSpPr>
            <p:spPr>
              <a:xfrm rot="16580835">
                <a:off x="3329940" y="1708951"/>
                <a:ext cx="2468880" cy="2468880"/>
              </a:xfrm>
              <a:prstGeom prst="rect">
                <a:avLst/>
              </a:prstGeom>
            </p:spPr>
            <p:style>
              <a:lnRef idx="0">
                <a:scrgbClr r="0" g="0" b="0"/>
              </a:lnRef>
              <a:fillRef idx="0">
                <a:scrgbClr r="0" g="0" b="0"/>
              </a:fillRef>
              <a:effectRef idx="0">
                <a:scrgbClr r="0" g="0" b="0"/>
              </a:effectRef>
              <a:fontRef idx="minor">
                <a:schemeClr val="lt1"/>
              </a:fontRef>
            </p:style>
            <p:txBody>
              <a:bodyPr spcFirstLastPara="1" vert="horz" wrap="square" lIns="40005" tIns="40005" rIns="40005" bIns="40005" numCol="1" spcCol="1270" anchor="t" anchorCtr="0">
                <a:prstTxWarp prst="textArchDown">
                  <a:avLst/>
                </a:prstTxWarp>
                <a:noAutofit/>
              </a:bodyPr>
              <a:lstStyle/>
              <a:p>
                <a:pPr marL="0" marR="0" lvl="0" indent="0" algn="ctr" defTabSz="466725" rtl="0" eaLnBrk="1" fontAlgn="auto" latinLnBrk="0" hangingPunct="1">
                  <a:lnSpc>
                    <a:spcPct val="90000"/>
                  </a:lnSpc>
                  <a:spcBef>
                    <a:spcPct val="0"/>
                  </a:spcBef>
                  <a:spcAft>
                    <a:spcPct val="35000"/>
                  </a:spcAft>
                  <a:buClrTx/>
                  <a:buSzTx/>
                  <a:buFontTx/>
                  <a:buNone/>
                  <a:tabLst/>
                  <a:defRPr/>
                </a:pPr>
                <a:r>
                  <a:rPr kumimoji="0" lang="en-US" sz="1050" b="0" i="0" u="none" strike="noStrike" kern="1200" cap="none" spc="0" normalizeH="0" baseline="0" noProof="0" dirty="0">
                    <a:ln>
                      <a:noFill/>
                    </a:ln>
                    <a:solidFill>
                      <a:srgbClr val="4D4F53"/>
                    </a:solidFill>
                    <a:effectLst/>
                    <a:uLnTx/>
                    <a:uFillTx/>
                    <a:latin typeface="Calibri"/>
                    <a:ea typeface="+mn-ea"/>
                    <a:cs typeface="+mn-cs"/>
                  </a:rPr>
                  <a:t>Insurance</a:t>
                </a:r>
                <a:br>
                  <a:rPr kumimoji="0" lang="en-US" sz="1050" b="0" i="0" u="none" strike="noStrike" kern="1200" cap="none" spc="0" normalizeH="0" baseline="0" noProof="0" dirty="0">
                    <a:ln>
                      <a:noFill/>
                    </a:ln>
                    <a:solidFill>
                      <a:srgbClr val="4D4F53"/>
                    </a:solidFill>
                    <a:effectLst/>
                    <a:uLnTx/>
                    <a:uFillTx/>
                    <a:latin typeface="Calibri"/>
                    <a:ea typeface="+mn-ea"/>
                    <a:cs typeface="+mn-cs"/>
                  </a:rPr>
                </a:br>
                <a:r>
                  <a:rPr kumimoji="0" lang="en-US" sz="1050" b="0" i="0" u="none" strike="noStrike" kern="1200" cap="none" spc="0" normalizeH="0" baseline="0" noProof="0" dirty="0">
                    <a:ln>
                      <a:noFill/>
                    </a:ln>
                    <a:solidFill>
                      <a:srgbClr val="4D4F53"/>
                    </a:solidFill>
                    <a:effectLst/>
                    <a:uLnTx/>
                    <a:uFillTx/>
                    <a:latin typeface="Calibri"/>
                    <a:ea typeface="+mn-ea"/>
                    <a:cs typeface="+mn-cs"/>
                  </a:rPr>
                  <a:t>Policy Mgmt</a:t>
                </a:r>
              </a:p>
            </p:txBody>
          </p:sp>
        </p:grpSp>
      </p:grpSp>
    </p:spTree>
    <p:extLst>
      <p:ext uri="{BB962C8B-B14F-4D97-AF65-F5344CB8AC3E}">
        <p14:creationId xmlns:p14="http://schemas.microsoft.com/office/powerpoint/2010/main" val="4233466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D07B-4F2C-1440-A674-31E3AD00DCB0}"/>
              </a:ext>
            </a:extLst>
          </p:cNvPr>
          <p:cNvSpPr>
            <a:spLocks noGrp="1"/>
          </p:cNvSpPr>
          <p:nvPr>
            <p:ph type="title"/>
          </p:nvPr>
        </p:nvSpPr>
        <p:spPr/>
        <p:txBody>
          <a:bodyPr/>
          <a:lstStyle/>
          <a:p>
            <a:r>
              <a:rPr lang="en-US" dirty="0"/>
              <a:t>Vision</a:t>
            </a:r>
          </a:p>
        </p:txBody>
      </p:sp>
      <p:sp>
        <p:nvSpPr>
          <p:cNvPr id="4" name="Slide Number Placeholder 3">
            <a:extLst>
              <a:ext uri="{FF2B5EF4-FFF2-40B4-BE49-F238E27FC236}">
                <a16:creationId xmlns:a16="http://schemas.microsoft.com/office/drawing/2014/main" id="{9E749AE8-9427-C749-AAC9-B85A8AD3CE50}"/>
              </a:ext>
            </a:extLst>
          </p:cNvPr>
          <p:cNvSpPr>
            <a:spLocks noGrp="1"/>
          </p:cNvSpPr>
          <p:nvPr>
            <p:ph type="sldNum" sz="quarter" idx="4"/>
          </p:nvPr>
        </p:nvSpPr>
        <p:spPr/>
        <p:txBody>
          <a:bodyPr/>
          <a:lstStyle/>
          <a:p>
            <a:fld id="{AC2BBF5C-F99E-D345-8BF5-120D837414FF}" type="slidenum">
              <a:rPr lang="en-US" smtClean="0"/>
              <a:pPr/>
              <a:t>43</a:t>
            </a:fld>
            <a:endParaRPr lang="en-US" dirty="0"/>
          </a:p>
        </p:txBody>
      </p:sp>
      <p:graphicFrame>
        <p:nvGraphicFramePr>
          <p:cNvPr id="8" name="Diagram 7">
            <a:extLst>
              <a:ext uri="{FF2B5EF4-FFF2-40B4-BE49-F238E27FC236}">
                <a16:creationId xmlns:a16="http://schemas.microsoft.com/office/drawing/2014/main" id="{063D721A-6369-48EC-8075-5C73B106819B}"/>
              </a:ext>
            </a:extLst>
          </p:cNvPr>
          <p:cNvGraphicFramePr/>
          <p:nvPr>
            <p:extLst>
              <p:ext uri="{D42A27DB-BD31-4B8C-83A1-F6EECF244321}">
                <p14:modId xmlns:p14="http://schemas.microsoft.com/office/powerpoint/2010/main" val="2710718474"/>
              </p:ext>
            </p:extLst>
          </p:nvPr>
        </p:nvGraphicFramePr>
        <p:xfrm>
          <a:off x="1073461" y="840625"/>
          <a:ext cx="7965244"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28015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C719C-BA0C-4D8C-AE80-B59E23F1746F}"/>
              </a:ext>
            </a:extLst>
          </p:cNvPr>
          <p:cNvSpPr>
            <a:spLocks noGrp="1"/>
          </p:cNvSpPr>
          <p:nvPr>
            <p:ph type="title"/>
          </p:nvPr>
        </p:nvSpPr>
        <p:spPr/>
        <p:txBody>
          <a:bodyPr/>
          <a:lstStyle/>
          <a:p>
            <a:r>
              <a:rPr lang="en-US" dirty="0"/>
              <a:t>YOUR FEEDBACK IS IMPORTANT</a:t>
            </a:r>
          </a:p>
        </p:txBody>
      </p:sp>
      <p:sp>
        <p:nvSpPr>
          <p:cNvPr id="3" name="Text Placeholder 2">
            <a:extLst>
              <a:ext uri="{FF2B5EF4-FFF2-40B4-BE49-F238E27FC236}">
                <a16:creationId xmlns:a16="http://schemas.microsoft.com/office/drawing/2014/main" id="{84DE40D5-8A47-4E27-B697-9EA2D106171F}"/>
              </a:ext>
            </a:extLst>
          </p:cNvPr>
          <p:cNvSpPr>
            <a:spLocks noGrp="1"/>
          </p:cNvSpPr>
          <p:nvPr>
            <p:ph type="body" sz="quarter" idx="10"/>
          </p:nvPr>
        </p:nvSpPr>
        <p:spPr/>
        <p:txBody>
          <a:bodyPr>
            <a:normAutofit/>
          </a:bodyPr>
          <a:lstStyle/>
          <a:p>
            <a:pPr marL="0" indent="0">
              <a:buNone/>
            </a:pPr>
            <a:r>
              <a:rPr lang="en-US" sz="3000" dirty="0"/>
              <a:t>Session Evaluations can be completed:</a:t>
            </a:r>
          </a:p>
          <a:p>
            <a:pPr marL="0" indent="0">
              <a:buNone/>
            </a:pPr>
            <a:endParaRPr lang="en-US" sz="1200" dirty="0"/>
          </a:p>
          <a:p>
            <a:r>
              <a:rPr lang="en-US" sz="3000" dirty="0"/>
              <a:t>On the Safety 2019 App</a:t>
            </a:r>
          </a:p>
          <a:p>
            <a:r>
              <a:rPr lang="en-US" sz="3000" dirty="0"/>
              <a:t>Using the link in the email reminder you will receive at the end of each day</a:t>
            </a:r>
          </a:p>
        </p:txBody>
      </p:sp>
      <p:sp>
        <p:nvSpPr>
          <p:cNvPr id="4" name="Slide Number Placeholder 3">
            <a:extLst>
              <a:ext uri="{FF2B5EF4-FFF2-40B4-BE49-F238E27FC236}">
                <a16:creationId xmlns:a16="http://schemas.microsoft.com/office/drawing/2014/main" id="{8F618EB7-4A35-4CE0-9158-54389E1C6B96}"/>
              </a:ext>
            </a:extLst>
          </p:cNvPr>
          <p:cNvSpPr>
            <a:spLocks noGrp="1"/>
          </p:cNvSpPr>
          <p:nvPr>
            <p:ph type="sldNum" sz="quarter" idx="4"/>
          </p:nvPr>
        </p:nvSpPr>
        <p:spPr/>
        <p:txBody>
          <a:bodyPr/>
          <a:lstStyle/>
          <a:p>
            <a:fld id="{AC2BBF5C-F99E-D345-8BF5-120D837414FF}" type="slidenum">
              <a:rPr lang="en-US" smtClean="0"/>
              <a:pPr/>
              <a:t>44</a:t>
            </a:fld>
            <a:endParaRPr lang="en-US" dirty="0"/>
          </a:p>
        </p:txBody>
      </p:sp>
    </p:spTree>
    <p:extLst>
      <p:ext uri="{BB962C8B-B14F-4D97-AF65-F5344CB8AC3E}">
        <p14:creationId xmlns:p14="http://schemas.microsoft.com/office/powerpoint/2010/main" val="29846263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D07B-4F2C-1440-A674-31E3AD00DCB0}"/>
              </a:ext>
            </a:extLst>
          </p:cNvPr>
          <p:cNvSpPr>
            <a:spLocks noGrp="1"/>
          </p:cNvSpPr>
          <p:nvPr>
            <p:ph type="title"/>
          </p:nvPr>
        </p:nvSpPr>
        <p:spPr/>
        <p:txBody>
          <a:bodyPr/>
          <a:lstStyle/>
          <a:p>
            <a:r>
              <a:rPr lang="en-US" dirty="0"/>
              <a:t>Historical Perspective</a:t>
            </a:r>
          </a:p>
        </p:txBody>
      </p:sp>
      <p:sp>
        <p:nvSpPr>
          <p:cNvPr id="4" name="Slide Number Placeholder 3">
            <a:extLst>
              <a:ext uri="{FF2B5EF4-FFF2-40B4-BE49-F238E27FC236}">
                <a16:creationId xmlns:a16="http://schemas.microsoft.com/office/drawing/2014/main" id="{9E749AE8-9427-C749-AAC9-B85A8AD3CE50}"/>
              </a:ext>
            </a:extLst>
          </p:cNvPr>
          <p:cNvSpPr>
            <a:spLocks noGrp="1"/>
          </p:cNvSpPr>
          <p:nvPr>
            <p:ph type="sldNum" sz="quarter" idx="4"/>
          </p:nvPr>
        </p:nvSpPr>
        <p:spPr/>
        <p:txBody>
          <a:bodyPr/>
          <a:lstStyle/>
          <a:p>
            <a:fld id="{AC2BBF5C-F99E-D345-8BF5-120D837414FF}" type="slidenum">
              <a:rPr lang="en-US" smtClean="0"/>
              <a:pPr/>
              <a:t>5</a:t>
            </a:fld>
            <a:endParaRPr lang="en-US" dirty="0"/>
          </a:p>
        </p:txBody>
      </p:sp>
      <p:pic>
        <p:nvPicPr>
          <p:cNvPr id="5" name="Picture 7" descr="old-tv-bg">
            <a:extLst>
              <a:ext uri="{FF2B5EF4-FFF2-40B4-BE49-F238E27FC236}">
                <a16:creationId xmlns:a16="http://schemas.microsoft.com/office/drawing/2014/main" id="{AF46368F-CC47-458F-AB0D-ABC5F22F09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0753" y="1022852"/>
            <a:ext cx="2364681" cy="3547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hi_horse_buggy">
            <a:extLst>
              <a:ext uri="{FF2B5EF4-FFF2-40B4-BE49-F238E27FC236}">
                <a16:creationId xmlns:a16="http://schemas.microsoft.com/office/drawing/2014/main" id="{7A94D15D-8EDF-491C-A7F0-FBFF3C3EC8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6992" y="1063256"/>
            <a:ext cx="2345863" cy="3506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046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3000" y="14103"/>
            <a:ext cx="6858000" cy="5054279"/>
          </a:xfrm>
        </p:spPr>
      </p:pic>
    </p:spTree>
    <p:extLst>
      <p:ext uri="{BB962C8B-B14F-4D97-AF65-F5344CB8AC3E}">
        <p14:creationId xmlns:p14="http://schemas.microsoft.com/office/powerpoint/2010/main" val="3807308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1D07B-4F2C-1440-A674-31E3AD00DCB0}"/>
              </a:ext>
            </a:extLst>
          </p:cNvPr>
          <p:cNvSpPr>
            <a:spLocks noGrp="1"/>
          </p:cNvSpPr>
          <p:nvPr>
            <p:ph type="title"/>
          </p:nvPr>
        </p:nvSpPr>
        <p:spPr>
          <a:xfrm>
            <a:off x="1485124" y="176993"/>
            <a:ext cx="6641881" cy="556709"/>
          </a:xfrm>
        </p:spPr>
        <p:txBody>
          <a:bodyPr/>
          <a:lstStyle/>
          <a:p>
            <a:r>
              <a:rPr lang="en-US" dirty="0"/>
              <a:t>The Need for Technology</a:t>
            </a:r>
          </a:p>
        </p:txBody>
      </p:sp>
      <p:sp>
        <p:nvSpPr>
          <p:cNvPr id="3" name="Text Placeholder 2">
            <a:extLst>
              <a:ext uri="{FF2B5EF4-FFF2-40B4-BE49-F238E27FC236}">
                <a16:creationId xmlns:a16="http://schemas.microsoft.com/office/drawing/2014/main" id="{F7E7ED55-9525-D344-9DC3-6BBEAEB1BE2E}"/>
              </a:ext>
            </a:extLst>
          </p:cNvPr>
          <p:cNvSpPr>
            <a:spLocks noGrp="1"/>
          </p:cNvSpPr>
          <p:nvPr>
            <p:ph type="body" sz="quarter" idx="10"/>
          </p:nvPr>
        </p:nvSpPr>
        <p:spPr>
          <a:xfrm>
            <a:off x="1485217" y="1111169"/>
            <a:ext cx="6641788" cy="3499624"/>
          </a:xfrm>
        </p:spPr>
        <p:txBody>
          <a:bodyPr>
            <a:normAutofit/>
          </a:bodyPr>
          <a:lstStyle/>
          <a:p>
            <a:pPr marL="0" indent="0" algn="ctr">
              <a:buNone/>
            </a:pPr>
            <a:r>
              <a:rPr lang="en-US" dirty="0"/>
              <a:t>Starts with a needs assessment </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sz="1800" dirty="0"/>
          </a:p>
          <a:p>
            <a:pPr marL="0" indent="0" algn="ctr">
              <a:buNone/>
            </a:pPr>
            <a:r>
              <a:rPr lang="en-US" sz="1800" dirty="0"/>
              <a:t>Example: </a:t>
            </a:r>
            <a:r>
              <a:rPr lang="en-US" sz="1800" i="1" dirty="0"/>
              <a:t>Long term cost savings and increased efficiency </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9E749AE8-9427-C749-AAC9-B85A8AD3CE50}"/>
              </a:ext>
            </a:extLst>
          </p:cNvPr>
          <p:cNvSpPr>
            <a:spLocks noGrp="1"/>
          </p:cNvSpPr>
          <p:nvPr>
            <p:ph type="sldNum" sz="quarter" idx="4"/>
          </p:nvPr>
        </p:nvSpPr>
        <p:spPr/>
        <p:txBody>
          <a:bodyPr/>
          <a:lstStyle/>
          <a:p>
            <a:fld id="{AC2BBF5C-F99E-D345-8BF5-120D837414FF}" type="slidenum">
              <a:rPr lang="en-US" smtClean="0"/>
              <a:pPr/>
              <a:t>7</a:t>
            </a:fld>
            <a:endParaRPr lang="en-US" dirty="0"/>
          </a:p>
        </p:txBody>
      </p:sp>
      <p:graphicFrame>
        <p:nvGraphicFramePr>
          <p:cNvPr id="6" name="Diagram 5">
            <a:extLst>
              <a:ext uri="{FF2B5EF4-FFF2-40B4-BE49-F238E27FC236}">
                <a16:creationId xmlns:a16="http://schemas.microsoft.com/office/drawing/2014/main" id="{E508FFC6-B721-4DDA-BAD3-A90BECE50223}"/>
              </a:ext>
            </a:extLst>
          </p:cNvPr>
          <p:cNvGraphicFramePr/>
          <p:nvPr>
            <p:extLst>
              <p:ext uri="{D42A27DB-BD31-4B8C-83A1-F6EECF244321}">
                <p14:modId xmlns:p14="http://schemas.microsoft.com/office/powerpoint/2010/main" val="33257600"/>
              </p:ext>
            </p:extLst>
          </p:nvPr>
        </p:nvGraphicFramePr>
        <p:xfrm>
          <a:off x="2819322" y="1649071"/>
          <a:ext cx="3973484" cy="2265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128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58DF4-E321-2F44-BE2D-5D25D96AD227}"/>
              </a:ext>
            </a:extLst>
          </p:cNvPr>
          <p:cNvSpPr>
            <a:spLocks noGrp="1"/>
          </p:cNvSpPr>
          <p:nvPr>
            <p:ph type="title"/>
          </p:nvPr>
        </p:nvSpPr>
        <p:spPr/>
        <p:txBody>
          <a:bodyPr>
            <a:normAutofit/>
          </a:bodyPr>
          <a:lstStyle/>
          <a:p>
            <a:r>
              <a:rPr lang="en-US" dirty="0"/>
              <a:t>Some Systems Are Simple </a:t>
            </a:r>
          </a:p>
        </p:txBody>
      </p:sp>
      <p:sp>
        <p:nvSpPr>
          <p:cNvPr id="3" name="Text Placeholder 2">
            <a:extLst>
              <a:ext uri="{FF2B5EF4-FFF2-40B4-BE49-F238E27FC236}">
                <a16:creationId xmlns:a16="http://schemas.microsoft.com/office/drawing/2014/main" id="{5F06A9A2-51E1-3241-BE53-DC05588C8052}"/>
              </a:ext>
            </a:extLst>
          </p:cNvPr>
          <p:cNvSpPr>
            <a:spLocks noGrp="1"/>
          </p:cNvSpPr>
          <p:nvPr>
            <p:ph type="body" sz="quarter" idx="10"/>
          </p:nvPr>
        </p:nvSpPr>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           Like a Rolodex</a:t>
            </a:r>
          </a:p>
          <a:p>
            <a:pPr marL="0" indent="0">
              <a:buNone/>
            </a:pPr>
            <a:endParaRPr lang="en-US" dirty="0"/>
          </a:p>
        </p:txBody>
      </p:sp>
      <p:sp>
        <p:nvSpPr>
          <p:cNvPr id="4" name="Slide Number Placeholder 3">
            <a:extLst>
              <a:ext uri="{FF2B5EF4-FFF2-40B4-BE49-F238E27FC236}">
                <a16:creationId xmlns:a16="http://schemas.microsoft.com/office/drawing/2014/main" id="{C6A8BDC8-1674-1A4C-A2DD-02E98BDC8383}"/>
              </a:ext>
            </a:extLst>
          </p:cNvPr>
          <p:cNvSpPr>
            <a:spLocks noGrp="1"/>
          </p:cNvSpPr>
          <p:nvPr>
            <p:ph type="sldNum" sz="quarter" idx="4"/>
          </p:nvPr>
        </p:nvSpPr>
        <p:spPr/>
        <p:txBody>
          <a:bodyPr/>
          <a:lstStyle/>
          <a:p>
            <a:fld id="{AC2BBF5C-F99E-D345-8BF5-120D837414FF}" type="slidenum">
              <a:rPr lang="en-US" smtClean="0"/>
              <a:pPr/>
              <a:t>8</a:t>
            </a:fld>
            <a:endParaRPr lang="en-US" dirty="0"/>
          </a:p>
        </p:txBody>
      </p:sp>
      <p:pic>
        <p:nvPicPr>
          <p:cNvPr id="7" name="Picture 6">
            <a:extLst>
              <a:ext uri="{FF2B5EF4-FFF2-40B4-BE49-F238E27FC236}">
                <a16:creationId xmlns:a16="http://schemas.microsoft.com/office/drawing/2014/main" id="{0880F1CE-E0DC-46BF-A65A-AA390544BC02}"/>
              </a:ext>
            </a:extLst>
          </p:cNvPr>
          <p:cNvPicPr>
            <a:picLocks noChangeAspect="1"/>
          </p:cNvPicPr>
          <p:nvPr/>
        </p:nvPicPr>
        <p:blipFill>
          <a:blip r:embed="rId3"/>
          <a:stretch>
            <a:fillRect/>
          </a:stretch>
        </p:blipFill>
        <p:spPr>
          <a:xfrm>
            <a:off x="5600700" y="1166769"/>
            <a:ext cx="2279568" cy="2809962"/>
          </a:xfrm>
          <a:prstGeom prst="rect">
            <a:avLst/>
          </a:prstGeom>
        </p:spPr>
      </p:pic>
    </p:spTree>
    <p:extLst>
      <p:ext uri="{BB962C8B-B14F-4D97-AF65-F5344CB8AC3E}">
        <p14:creationId xmlns:p14="http://schemas.microsoft.com/office/powerpoint/2010/main" val="2575202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58DF4-E321-2F44-BE2D-5D25D96AD227}"/>
              </a:ext>
            </a:extLst>
          </p:cNvPr>
          <p:cNvSpPr>
            <a:spLocks noGrp="1"/>
          </p:cNvSpPr>
          <p:nvPr>
            <p:ph type="title"/>
          </p:nvPr>
        </p:nvSpPr>
        <p:spPr/>
        <p:txBody>
          <a:bodyPr>
            <a:normAutofit/>
          </a:bodyPr>
          <a:lstStyle/>
          <a:p>
            <a:r>
              <a:rPr lang="en-US" dirty="0"/>
              <a:t>The Need for Technology </a:t>
            </a:r>
          </a:p>
        </p:txBody>
      </p:sp>
      <p:sp>
        <p:nvSpPr>
          <p:cNvPr id="3" name="Text Placeholder 2">
            <a:extLst>
              <a:ext uri="{FF2B5EF4-FFF2-40B4-BE49-F238E27FC236}">
                <a16:creationId xmlns:a16="http://schemas.microsoft.com/office/drawing/2014/main" id="{5F06A9A2-51E1-3241-BE53-DC05588C8052}"/>
              </a:ext>
            </a:extLst>
          </p:cNvPr>
          <p:cNvSpPr>
            <a:spLocks noGrp="1"/>
          </p:cNvSpPr>
          <p:nvPr>
            <p:ph type="body" sz="quarter" idx="10"/>
          </p:nvPr>
        </p:nvSpPr>
        <p:spPr>
          <a:xfrm>
            <a:off x="1485217" y="1111169"/>
            <a:ext cx="6910638" cy="3340909"/>
          </a:xfrm>
        </p:spPr>
        <p:txBody>
          <a:bodyPr>
            <a:normAutofit/>
          </a:bodyPr>
          <a:lstStyle/>
          <a:p>
            <a:pPr marL="0" indent="0">
              <a:buNone/>
            </a:pPr>
            <a:endParaRPr lang="en-US" dirty="0"/>
          </a:p>
          <a:p>
            <a:pPr marL="0" indent="0">
              <a:buNone/>
            </a:pPr>
            <a:endParaRPr lang="en-US" dirty="0"/>
          </a:p>
          <a:p>
            <a:pPr marL="0" indent="0">
              <a:buNone/>
            </a:pPr>
            <a:r>
              <a:rPr lang="en-US" i="1" dirty="0"/>
              <a:t>Addressing cost drivers is important, but when considering how technology can help you must also identify inefficient, redundant, and bottlenecking activities.</a:t>
            </a:r>
          </a:p>
          <a:p>
            <a:pPr marL="0" indent="0">
              <a:buNone/>
            </a:pPr>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C6A8BDC8-1674-1A4C-A2DD-02E98BDC8383}"/>
              </a:ext>
            </a:extLst>
          </p:cNvPr>
          <p:cNvSpPr>
            <a:spLocks noGrp="1"/>
          </p:cNvSpPr>
          <p:nvPr>
            <p:ph type="sldNum" sz="quarter" idx="4"/>
          </p:nvPr>
        </p:nvSpPr>
        <p:spPr/>
        <p:txBody>
          <a:bodyPr/>
          <a:lstStyle/>
          <a:p>
            <a:fld id="{AC2BBF5C-F99E-D345-8BF5-120D837414FF}" type="slidenum">
              <a:rPr lang="en-US" smtClean="0"/>
              <a:pPr/>
              <a:t>9</a:t>
            </a:fld>
            <a:endParaRPr lang="en-US" dirty="0"/>
          </a:p>
        </p:txBody>
      </p:sp>
    </p:spTree>
    <p:extLst>
      <p:ext uri="{BB962C8B-B14F-4D97-AF65-F5344CB8AC3E}">
        <p14:creationId xmlns:p14="http://schemas.microsoft.com/office/powerpoint/2010/main" val="31051443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chnic">
  <a:themeElements>
    <a:clrScheme name="Ventiv Green">
      <a:dk1>
        <a:srgbClr val="53565A"/>
      </a:dk1>
      <a:lt1>
        <a:srgbClr val="FFFFFF"/>
      </a:lt1>
      <a:dk2>
        <a:srgbClr val="FFB81C"/>
      </a:dk2>
      <a:lt2>
        <a:srgbClr val="4D4F53"/>
      </a:lt2>
      <a:accent1>
        <a:srgbClr val="BBBCBC"/>
      </a:accent1>
      <a:accent2>
        <a:srgbClr val="FDDA24"/>
      </a:accent2>
      <a:accent3>
        <a:srgbClr val="00AEC7"/>
      </a:accent3>
      <a:accent4>
        <a:srgbClr val="FFB81C"/>
      </a:accent4>
      <a:accent5>
        <a:srgbClr val="75787B"/>
      </a:accent5>
      <a:accent6>
        <a:srgbClr val="00677F"/>
      </a:accent6>
      <a:hlink>
        <a:srgbClr val="ED8B00"/>
      </a:hlink>
      <a:folHlink>
        <a:srgbClr val="00677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1659</TotalTime>
  <Words>2560</Words>
  <Application>Microsoft Office PowerPoint</Application>
  <PresentationFormat>On-screen Show (16:9)</PresentationFormat>
  <Paragraphs>487</Paragraphs>
  <Slides>44</Slides>
  <Notes>44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44</vt:i4>
      </vt:variant>
    </vt:vector>
  </HeadingPairs>
  <TitlesOfParts>
    <vt:vector size="55" baseType="lpstr">
      <vt:lpstr>Arial</vt:lpstr>
      <vt:lpstr>Calibri</vt:lpstr>
      <vt:lpstr>Calibri Light</vt:lpstr>
      <vt:lpstr>Cambria</vt:lpstr>
      <vt:lpstr>Myriad Pro</vt:lpstr>
      <vt:lpstr>Myriad Pro Semibold</vt:lpstr>
      <vt:lpstr>Roboto Slab</vt:lpstr>
      <vt:lpstr>Wingdings</vt:lpstr>
      <vt:lpstr>Wingdings 2</vt:lpstr>
      <vt:lpstr>Office Theme</vt:lpstr>
      <vt:lpstr>1_Technic</vt:lpstr>
      <vt:lpstr> Leveraging Technology to Improve Your Risk Management Practices </vt:lpstr>
      <vt:lpstr>Introductions</vt:lpstr>
      <vt:lpstr>Leveraging Technology</vt:lpstr>
      <vt:lpstr>What We Want to Talk About Today</vt:lpstr>
      <vt:lpstr>Historical Perspective</vt:lpstr>
      <vt:lpstr>PowerPoint Presentation</vt:lpstr>
      <vt:lpstr>The Need for Technology</vt:lpstr>
      <vt:lpstr>Some Systems Are Simple </vt:lpstr>
      <vt:lpstr>The Need for Technology </vt:lpstr>
      <vt:lpstr>Benefits of using online and virtual tools</vt:lpstr>
      <vt:lpstr>Approach to Risk Management</vt:lpstr>
      <vt:lpstr>Accomplishing Results by Embracing Technology</vt:lpstr>
      <vt:lpstr>Accomplishing Results by Embracing Technology</vt:lpstr>
      <vt:lpstr>Accomplishing Results by Embracing Technology</vt:lpstr>
      <vt:lpstr>Accomplishing Results by Embracing Technology</vt:lpstr>
      <vt:lpstr>Up-Front Challenges</vt:lpstr>
      <vt:lpstr>Using Return on Investment</vt:lpstr>
      <vt:lpstr>Using Return on Investment</vt:lpstr>
      <vt:lpstr>ROI – Gains From Investment</vt:lpstr>
      <vt:lpstr>Valuing and Displaying Risk</vt:lpstr>
      <vt:lpstr>Using the Information</vt:lpstr>
      <vt:lpstr>PowerPoint Presentation</vt:lpstr>
      <vt:lpstr>Valuing and Displaying Risk</vt:lpstr>
      <vt:lpstr>Valuing and Displaying Risk</vt:lpstr>
      <vt:lpstr>PowerPoint Presentation</vt:lpstr>
      <vt:lpstr>Using Predictive Analytics to Identify Fraud  </vt:lpstr>
      <vt:lpstr>Example of Predictive Analytics</vt:lpstr>
      <vt:lpstr>Example of Predictive Analytics</vt:lpstr>
      <vt:lpstr>Example of Predictive Analytics</vt:lpstr>
      <vt:lpstr>Other Examples </vt:lpstr>
      <vt:lpstr>Partner Resources </vt:lpstr>
      <vt:lpstr>Other Technologies Available </vt:lpstr>
      <vt:lpstr>Case Study</vt:lpstr>
      <vt:lpstr>County of Los Angeles Overview</vt:lpstr>
      <vt:lpstr>Risk Management Concerns</vt:lpstr>
      <vt:lpstr>Risk Management Concerns </vt:lpstr>
      <vt:lpstr>Challenge</vt:lpstr>
      <vt:lpstr>County of Los Angeles – Getting Started</vt:lpstr>
      <vt:lpstr>PowerPoint Presentation</vt:lpstr>
      <vt:lpstr>Next Step:  PROJECT SCOPE</vt:lpstr>
      <vt:lpstr>PowerPoint Presentation</vt:lpstr>
      <vt:lpstr>Integrated Systems (Desired State)</vt:lpstr>
      <vt:lpstr>Vision</vt:lpstr>
      <vt:lpstr>YOUR FEEDBACK IS IMPORTANT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Janet Chen</dc:creator>
  <cp:lastModifiedBy>Tom Logan</cp:lastModifiedBy>
  <cp:revision>86</cp:revision>
  <cp:lastPrinted>2019-05-29T20:13:42Z</cp:lastPrinted>
  <dcterms:created xsi:type="dcterms:W3CDTF">2019-01-15T22:21:25Z</dcterms:created>
  <dcterms:modified xsi:type="dcterms:W3CDTF">2020-05-20T18:11:41Z</dcterms:modified>
</cp:coreProperties>
</file>