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04" r:id="rId2"/>
    <p:sldId id="324" r:id="rId3"/>
    <p:sldId id="327" r:id="rId4"/>
    <p:sldId id="325" r:id="rId5"/>
    <p:sldId id="328" r:id="rId6"/>
    <p:sldId id="330" r:id="rId7"/>
    <p:sldId id="323" r:id="rId8"/>
    <p:sldId id="331" r:id="rId9"/>
    <p:sldId id="347" r:id="rId10"/>
    <p:sldId id="333" r:id="rId11"/>
    <p:sldId id="334" r:id="rId12"/>
    <p:sldId id="339" r:id="rId13"/>
    <p:sldId id="342" r:id="rId14"/>
    <p:sldId id="341" r:id="rId15"/>
    <p:sldId id="343" r:id="rId16"/>
    <p:sldId id="340" r:id="rId17"/>
    <p:sldId id="344" r:id="rId18"/>
    <p:sldId id="345" r:id="rId19"/>
  </p:sldIdLst>
  <p:sldSz cx="9144000" cy="5143500" type="screen16x9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08" userDrawn="1">
          <p15:clr>
            <a:srgbClr val="A4A3A4"/>
          </p15:clr>
        </p15:guide>
        <p15:guide id="3" orient="horz" pos="588" userDrawn="1">
          <p15:clr>
            <a:srgbClr val="A4A3A4"/>
          </p15:clr>
        </p15:guide>
        <p15:guide id="4" orient="horz" pos="2868" userDrawn="1">
          <p15:clr>
            <a:srgbClr val="A4A3A4"/>
          </p15:clr>
        </p15:guide>
        <p15:guide id="5" orient="horz" pos="3060" userDrawn="1">
          <p15:clr>
            <a:srgbClr val="A4A3A4"/>
          </p15:clr>
        </p15:guide>
        <p15:guide id="6" orient="horz" pos="1405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5328">
          <p15:clr>
            <a:srgbClr val="A4A3A4"/>
          </p15:clr>
        </p15:guide>
        <p15:guide id="9" pos="5616">
          <p15:clr>
            <a:srgbClr val="A4A3A4"/>
          </p15:clr>
        </p15:guide>
        <p15:guide id="10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74AE"/>
    <a:srgbClr val="2674AE"/>
    <a:srgbClr val="FFB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/>
    <p:restoredTop sz="94694"/>
  </p:normalViewPr>
  <p:slideViewPr>
    <p:cSldViewPr snapToGrid="0">
      <p:cViewPr varScale="1">
        <p:scale>
          <a:sx n="107" d="100"/>
          <a:sy n="107" d="100"/>
        </p:scale>
        <p:origin x="955" y="77"/>
      </p:cViewPr>
      <p:guideLst>
        <p:guide orient="horz" pos="828"/>
        <p:guide orient="horz" pos="108"/>
        <p:guide orient="horz" pos="588"/>
        <p:guide orient="horz" pos="2868"/>
        <p:guide orient="horz" pos="3060"/>
        <p:guide orient="horz" pos="1405"/>
        <p:guide pos="2880"/>
        <p:guide pos="5328"/>
        <p:guide pos="56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E3A30-9707-413A-801E-31BCD1C90F4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0B65D53-F0C9-4719-A841-2A9C36F54CC6}">
      <dgm:prSet phldrT="[Text]" custT="1"/>
      <dgm:spPr/>
      <dgm:t>
        <a:bodyPr/>
        <a:lstStyle/>
        <a:p>
          <a:r>
            <a:rPr lang="en-US" sz="2000" dirty="0"/>
            <a:t>Ebola</a:t>
          </a:r>
          <a:r>
            <a:rPr lang="en-US" sz="2400" dirty="0"/>
            <a:t> </a:t>
          </a:r>
          <a:r>
            <a:rPr lang="en-US" sz="1600" dirty="0"/>
            <a:t>2014-2015</a:t>
          </a:r>
          <a:endParaRPr lang="en-US" sz="2000" dirty="0"/>
        </a:p>
      </dgm:t>
    </dgm:pt>
    <dgm:pt modelId="{A9AC7B9D-F56B-46A8-AB19-B8F06DD82E0D}" type="parTrans" cxnId="{7AAA2DFA-D986-4484-B77A-E72C17DCDFBB}">
      <dgm:prSet/>
      <dgm:spPr/>
      <dgm:t>
        <a:bodyPr/>
        <a:lstStyle/>
        <a:p>
          <a:endParaRPr lang="en-US"/>
        </a:p>
      </dgm:t>
    </dgm:pt>
    <dgm:pt modelId="{A1FD7815-C707-46C8-9F02-72DD50AB0534}" type="sibTrans" cxnId="{7AAA2DFA-D986-4484-B77A-E72C17DCDFBB}">
      <dgm:prSet/>
      <dgm:spPr/>
      <dgm:t>
        <a:bodyPr/>
        <a:lstStyle/>
        <a:p>
          <a:endParaRPr lang="en-US"/>
        </a:p>
      </dgm:t>
    </dgm:pt>
    <dgm:pt modelId="{6BE8E30B-3A3E-461C-B806-D143795A23B6}">
      <dgm:prSet phldrT="[Text]" custT="1"/>
      <dgm:spPr/>
      <dgm:t>
        <a:bodyPr/>
        <a:lstStyle/>
        <a:p>
          <a:r>
            <a:rPr lang="en-US" sz="2000" dirty="0"/>
            <a:t>MERS</a:t>
          </a:r>
          <a:r>
            <a:rPr lang="en-US" sz="2400" dirty="0"/>
            <a:t> </a:t>
          </a:r>
          <a:r>
            <a:rPr lang="en-US" sz="1600" dirty="0"/>
            <a:t>2015-2020</a:t>
          </a:r>
          <a:endParaRPr lang="en-US" sz="2000" dirty="0"/>
        </a:p>
      </dgm:t>
    </dgm:pt>
    <dgm:pt modelId="{8948A7BC-65A9-42F0-B3B6-5F08D64C1A0F}" type="parTrans" cxnId="{18BD1D09-186C-457D-A332-50DB03B5BBC3}">
      <dgm:prSet/>
      <dgm:spPr/>
      <dgm:t>
        <a:bodyPr/>
        <a:lstStyle/>
        <a:p>
          <a:endParaRPr lang="en-US"/>
        </a:p>
      </dgm:t>
    </dgm:pt>
    <dgm:pt modelId="{520D332C-BCBB-44A7-9EB0-80D596E999B1}" type="sibTrans" cxnId="{18BD1D09-186C-457D-A332-50DB03B5BBC3}">
      <dgm:prSet/>
      <dgm:spPr/>
      <dgm:t>
        <a:bodyPr/>
        <a:lstStyle/>
        <a:p>
          <a:endParaRPr lang="en-US"/>
        </a:p>
      </dgm:t>
    </dgm:pt>
    <dgm:pt modelId="{3B7FB76F-C154-4FD2-A101-A087807E12A8}">
      <dgm:prSet phldrT="[Text]" custT="1"/>
      <dgm:spPr/>
      <dgm:t>
        <a:bodyPr/>
        <a:lstStyle/>
        <a:p>
          <a:r>
            <a:rPr lang="en-US" sz="2000" dirty="0"/>
            <a:t>Ebola</a:t>
          </a:r>
          <a:r>
            <a:rPr lang="en-US" sz="2800" dirty="0"/>
            <a:t> </a:t>
          </a:r>
          <a:r>
            <a:rPr lang="en-US" sz="1600" dirty="0"/>
            <a:t>2018-2020</a:t>
          </a:r>
          <a:endParaRPr lang="en-US" sz="2000" dirty="0"/>
        </a:p>
      </dgm:t>
    </dgm:pt>
    <dgm:pt modelId="{740AEA75-06DA-4BC0-B404-9D068AF5F2AC}" type="parTrans" cxnId="{50BCA2A1-AB39-4569-A773-4421516D7EB6}">
      <dgm:prSet/>
      <dgm:spPr/>
      <dgm:t>
        <a:bodyPr/>
        <a:lstStyle/>
        <a:p>
          <a:endParaRPr lang="en-US"/>
        </a:p>
      </dgm:t>
    </dgm:pt>
    <dgm:pt modelId="{A2EBCE48-8F89-4698-AA13-1E40937C8FA3}" type="sibTrans" cxnId="{50BCA2A1-AB39-4569-A773-4421516D7EB6}">
      <dgm:prSet/>
      <dgm:spPr/>
      <dgm:t>
        <a:bodyPr/>
        <a:lstStyle/>
        <a:p>
          <a:endParaRPr lang="en-US"/>
        </a:p>
      </dgm:t>
    </dgm:pt>
    <dgm:pt modelId="{E9505BEA-C939-4777-9EEF-CF20283BE179}">
      <dgm:prSet phldrT="[Text]" custT="1"/>
      <dgm:spPr/>
      <dgm:t>
        <a:bodyPr lIns="0" rIns="0"/>
        <a:lstStyle/>
        <a:p>
          <a:r>
            <a:rPr lang="en-US" sz="2000" dirty="0"/>
            <a:t>COVID-19</a:t>
          </a:r>
          <a:r>
            <a:rPr lang="en-US" sz="2400" dirty="0"/>
            <a:t> </a:t>
          </a:r>
          <a:r>
            <a:rPr lang="en-US" sz="1600" dirty="0"/>
            <a:t>2020-?</a:t>
          </a:r>
        </a:p>
      </dgm:t>
    </dgm:pt>
    <dgm:pt modelId="{7469A01F-115B-44DB-AE25-E8E30A2C68B2}" type="parTrans" cxnId="{D248D643-5C4E-49FF-A08D-10267B75D6A7}">
      <dgm:prSet/>
      <dgm:spPr/>
      <dgm:t>
        <a:bodyPr/>
        <a:lstStyle/>
        <a:p>
          <a:endParaRPr lang="en-US"/>
        </a:p>
      </dgm:t>
    </dgm:pt>
    <dgm:pt modelId="{DFA011CE-0824-497E-9698-2859D17670BD}" type="sibTrans" cxnId="{D248D643-5C4E-49FF-A08D-10267B75D6A7}">
      <dgm:prSet/>
      <dgm:spPr/>
      <dgm:t>
        <a:bodyPr/>
        <a:lstStyle/>
        <a:p>
          <a:endParaRPr lang="en-US"/>
        </a:p>
      </dgm:t>
    </dgm:pt>
    <dgm:pt modelId="{5C2C919A-77C5-4D8A-8B2E-E9F0883FC351}">
      <dgm:prSet phldrT="[Text]" custT="1"/>
      <dgm:spPr/>
      <dgm:t>
        <a:bodyPr lIns="0" rIns="0"/>
        <a:lstStyle/>
        <a:p>
          <a:r>
            <a:rPr lang="en-US" sz="2000" dirty="0"/>
            <a:t>Disease X</a:t>
          </a:r>
        </a:p>
      </dgm:t>
    </dgm:pt>
    <dgm:pt modelId="{AC8C3201-504F-43F0-A38B-27F46E4FD170}" type="parTrans" cxnId="{E2007D88-1EF1-4215-B85D-D67C35E46D7A}">
      <dgm:prSet/>
      <dgm:spPr/>
      <dgm:t>
        <a:bodyPr/>
        <a:lstStyle/>
        <a:p>
          <a:endParaRPr lang="en-US"/>
        </a:p>
      </dgm:t>
    </dgm:pt>
    <dgm:pt modelId="{3C5AF299-CF90-4416-99C8-31437D4F618A}" type="sibTrans" cxnId="{E2007D88-1EF1-4215-B85D-D67C35E46D7A}">
      <dgm:prSet/>
      <dgm:spPr/>
      <dgm:t>
        <a:bodyPr/>
        <a:lstStyle/>
        <a:p>
          <a:endParaRPr lang="en-US"/>
        </a:p>
      </dgm:t>
    </dgm:pt>
    <dgm:pt modelId="{BEFBAFD8-B57C-4A83-AA22-D68AED8A092A}" type="pres">
      <dgm:prSet presAssocID="{96DE3A30-9707-413A-801E-31BCD1C90F43}" presName="CompostProcess" presStyleCnt="0">
        <dgm:presLayoutVars>
          <dgm:dir/>
          <dgm:resizeHandles val="exact"/>
        </dgm:presLayoutVars>
      </dgm:prSet>
      <dgm:spPr/>
    </dgm:pt>
    <dgm:pt modelId="{8E816F3A-621F-4B1C-97EA-280B7C7BD478}" type="pres">
      <dgm:prSet presAssocID="{96DE3A30-9707-413A-801E-31BCD1C90F43}" presName="arrow" presStyleLbl="bgShp" presStyleIdx="0" presStyleCnt="1"/>
      <dgm:spPr/>
    </dgm:pt>
    <dgm:pt modelId="{99424F34-819C-4204-80A7-06999825D0B2}" type="pres">
      <dgm:prSet presAssocID="{96DE3A30-9707-413A-801E-31BCD1C90F43}" presName="linearProcess" presStyleCnt="0"/>
      <dgm:spPr/>
    </dgm:pt>
    <dgm:pt modelId="{C33AAD1E-32CF-4BC1-970F-B5694E113D3C}" type="pres">
      <dgm:prSet presAssocID="{50B65D53-F0C9-4719-A841-2A9C36F54CC6}" presName="textNode" presStyleLbl="node1" presStyleIdx="0" presStyleCnt="5">
        <dgm:presLayoutVars>
          <dgm:bulletEnabled val="1"/>
        </dgm:presLayoutVars>
      </dgm:prSet>
      <dgm:spPr/>
    </dgm:pt>
    <dgm:pt modelId="{0239051B-FD53-437B-9A54-FCE6CD20D4E3}" type="pres">
      <dgm:prSet presAssocID="{A1FD7815-C707-46C8-9F02-72DD50AB0534}" presName="sibTrans" presStyleCnt="0"/>
      <dgm:spPr/>
    </dgm:pt>
    <dgm:pt modelId="{7C1C1890-33D3-4F11-B0F9-3D300C02AD8E}" type="pres">
      <dgm:prSet presAssocID="{6BE8E30B-3A3E-461C-B806-D143795A23B6}" presName="textNode" presStyleLbl="node1" presStyleIdx="1" presStyleCnt="5">
        <dgm:presLayoutVars>
          <dgm:bulletEnabled val="1"/>
        </dgm:presLayoutVars>
      </dgm:prSet>
      <dgm:spPr/>
    </dgm:pt>
    <dgm:pt modelId="{AFCA7D50-BC97-4BB6-B7DE-D5B472F6B733}" type="pres">
      <dgm:prSet presAssocID="{520D332C-BCBB-44A7-9EB0-80D596E999B1}" presName="sibTrans" presStyleCnt="0"/>
      <dgm:spPr/>
    </dgm:pt>
    <dgm:pt modelId="{F66D14F3-6606-4E9C-A3FB-751FBD22A469}" type="pres">
      <dgm:prSet presAssocID="{3B7FB76F-C154-4FD2-A101-A087807E12A8}" presName="textNode" presStyleLbl="node1" presStyleIdx="2" presStyleCnt="5">
        <dgm:presLayoutVars>
          <dgm:bulletEnabled val="1"/>
        </dgm:presLayoutVars>
      </dgm:prSet>
      <dgm:spPr/>
    </dgm:pt>
    <dgm:pt modelId="{483C9ED0-A046-44D7-8C60-CE5D8389706A}" type="pres">
      <dgm:prSet presAssocID="{A2EBCE48-8F89-4698-AA13-1E40937C8FA3}" presName="sibTrans" presStyleCnt="0"/>
      <dgm:spPr/>
    </dgm:pt>
    <dgm:pt modelId="{7407EB2E-B201-47ED-A0EA-98A33625031D}" type="pres">
      <dgm:prSet presAssocID="{E9505BEA-C939-4777-9EEF-CF20283BE179}" presName="textNode" presStyleLbl="node1" presStyleIdx="3" presStyleCnt="5">
        <dgm:presLayoutVars>
          <dgm:bulletEnabled val="1"/>
        </dgm:presLayoutVars>
      </dgm:prSet>
      <dgm:spPr/>
    </dgm:pt>
    <dgm:pt modelId="{303789A8-51E6-4B4E-BD41-D3B29F3D8048}" type="pres">
      <dgm:prSet presAssocID="{DFA011CE-0824-497E-9698-2859D17670BD}" presName="sibTrans" presStyleCnt="0"/>
      <dgm:spPr/>
    </dgm:pt>
    <dgm:pt modelId="{22B3049A-DBD5-404D-9416-125A3EBC3983}" type="pres">
      <dgm:prSet presAssocID="{5C2C919A-77C5-4D8A-8B2E-E9F0883FC351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63BF7802-570C-41A7-9846-1365EBC0C724}" type="presOf" srcId="{50B65D53-F0C9-4719-A841-2A9C36F54CC6}" destId="{C33AAD1E-32CF-4BC1-970F-B5694E113D3C}" srcOrd="0" destOrd="0" presId="urn:microsoft.com/office/officeart/2005/8/layout/hProcess9"/>
    <dgm:cxn modelId="{18BD1D09-186C-457D-A332-50DB03B5BBC3}" srcId="{96DE3A30-9707-413A-801E-31BCD1C90F43}" destId="{6BE8E30B-3A3E-461C-B806-D143795A23B6}" srcOrd="1" destOrd="0" parTransId="{8948A7BC-65A9-42F0-B3B6-5F08D64C1A0F}" sibTransId="{520D332C-BCBB-44A7-9EB0-80D596E999B1}"/>
    <dgm:cxn modelId="{D248D643-5C4E-49FF-A08D-10267B75D6A7}" srcId="{96DE3A30-9707-413A-801E-31BCD1C90F43}" destId="{E9505BEA-C939-4777-9EEF-CF20283BE179}" srcOrd="3" destOrd="0" parTransId="{7469A01F-115B-44DB-AE25-E8E30A2C68B2}" sibTransId="{DFA011CE-0824-497E-9698-2859D17670BD}"/>
    <dgm:cxn modelId="{EF84015A-345D-4D43-BFFC-2FC1253D3927}" type="presOf" srcId="{6BE8E30B-3A3E-461C-B806-D143795A23B6}" destId="{7C1C1890-33D3-4F11-B0F9-3D300C02AD8E}" srcOrd="0" destOrd="0" presId="urn:microsoft.com/office/officeart/2005/8/layout/hProcess9"/>
    <dgm:cxn modelId="{E09AC381-BCC9-4D82-9D1B-31A843B1AB01}" type="presOf" srcId="{E9505BEA-C939-4777-9EEF-CF20283BE179}" destId="{7407EB2E-B201-47ED-A0EA-98A33625031D}" srcOrd="0" destOrd="0" presId="urn:microsoft.com/office/officeart/2005/8/layout/hProcess9"/>
    <dgm:cxn modelId="{0857E686-4485-4E1B-A647-A914C7B5F7D9}" type="presOf" srcId="{96DE3A30-9707-413A-801E-31BCD1C90F43}" destId="{BEFBAFD8-B57C-4A83-AA22-D68AED8A092A}" srcOrd="0" destOrd="0" presId="urn:microsoft.com/office/officeart/2005/8/layout/hProcess9"/>
    <dgm:cxn modelId="{E2007D88-1EF1-4215-B85D-D67C35E46D7A}" srcId="{96DE3A30-9707-413A-801E-31BCD1C90F43}" destId="{5C2C919A-77C5-4D8A-8B2E-E9F0883FC351}" srcOrd="4" destOrd="0" parTransId="{AC8C3201-504F-43F0-A38B-27F46E4FD170}" sibTransId="{3C5AF299-CF90-4416-99C8-31437D4F618A}"/>
    <dgm:cxn modelId="{50BCA2A1-AB39-4569-A773-4421516D7EB6}" srcId="{96DE3A30-9707-413A-801E-31BCD1C90F43}" destId="{3B7FB76F-C154-4FD2-A101-A087807E12A8}" srcOrd="2" destOrd="0" parTransId="{740AEA75-06DA-4BC0-B404-9D068AF5F2AC}" sibTransId="{A2EBCE48-8F89-4698-AA13-1E40937C8FA3}"/>
    <dgm:cxn modelId="{C36283E6-EE89-4C56-9C57-FCEFF430718B}" type="presOf" srcId="{3B7FB76F-C154-4FD2-A101-A087807E12A8}" destId="{F66D14F3-6606-4E9C-A3FB-751FBD22A469}" srcOrd="0" destOrd="0" presId="urn:microsoft.com/office/officeart/2005/8/layout/hProcess9"/>
    <dgm:cxn modelId="{7AAA2DFA-D986-4484-B77A-E72C17DCDFBB}" srcId="{96DE3A30-9707-413A-801E-31BCD1C90F43}" destId="{50B65D53-F0C9-4719-A841-2A9C36F54CC6}" srcOrd="0" destOrd="0" parTransId="{A9AC7B9D-F56B-46A8-AB19-B8F06DD82E0D}" sibTransId="{A1FD7815-C707-46C8-9F02-72DD50AB0534}"/>
    <dgm:cxn modelId="{431EFCFB-A31A-4B93-93D4-3BD853204E2D}" type="presOf" srcId="{5C2C919A-77C5-4D8A-8B2E-E9F0883FC351}" destId="{22B3049A-DBD5-404D-9416-125A3EBC3983}" srcOrd="0" destOrd="0" presId="urn:microsoft.com/office/officeart/2005/8/layout/hProcess9"/>
    <dgm:cxn modelId="{89AC2A51-43C1-491E-94F0-441179D712C8}" type="presParOf" srcId="{BEFBAFD8-B57C-4A83-AA22-D68AED8A092A}" destId="{8E816F3A-621F-4B1C-97EA-280B7C7BD478}" srcOrd="0" destOrd="0" presId="urn:microsoft.com/office/officeart/2005/8/layout/hProcess9"/>
    <dgm:cxn modelId="{49EB6935-AE60-4693-B61F-26B98B4E9D64}" type="presParOf" srcId="{BEFBAFD8-B57C-4A83-AA22-D68AED8A092A}" destId="{99424F34-819C-4204-80A7-06999825D0B2}" srcOrd="1" destOrd="0" presId="urn:microsoft.com/office/officeart/2005/8/layout/hProcess9"/>
    <dgm:cxn modelId="{178C33F6-FC54-4E8A-8040-7F9A7E459AC5}" type="presParOf" srcId="{99424F34-819C-4204-80A7-06999825D0B2}" destId="{C33AAD1E-32CF-4BC1-970F-B5694E113D3C}" srcOrd="0" destOrd="0" presId="urn:microsoft.com/office/officeart/2005/8/layout/hProcess9"/>
    <dgm:cxn modelId="{36FC2705-6F35-4FD5-B0FB-12CC27D8D11B}" type="presParOf" srcId="{99424F34-819C-4204-80A7-06999825D0B2}" destId="{0239051B-FD53-437B-9A54-FCE6CD20D4E3}" srcOrd="1" destOrd="0" presId="urn:microsoft.com/office/officeart/2005/8/layout/hProcess9"/>
    <dgm:cxn modelId="{5E98F737-6176-4857-8B59-1F275E07E811}" type="presParOf" srcId="{99424F34-819C-4204-80A7-06999825D0B2}" destId="{7C1C1890-33D3-4F11-B0F9-3D300C02AD8E}" srcOrd="2" destOrd="0" presId="urn:microsoft.com/office/officeart/2005/8/layout/hProcess9"/>
    <dgm:cxn modelId="{5C644195-1A61-4EBB-BDB7-4E3B6C8F552F}" type="presParOf" srcId="{99424F34-819C-4204-80A7-06999825D0B2}" destId="{AFCA7D50-BC97-4BB6-B7DE-D5B472F6B733}" srcOrd="3" destOrd="0" presId="urn:microsoft.com/office/officeart/2005/8/layout/hProcess9"/>
    <dgm:cxn modelId="{CE79D6CD-A6B7-4C38-AA7E-54318B04A1EC}" type="presParOf" srcId="{99424F34-819C-4204-80A7-06999825D0B2}" destId="{F66D14F3-6606-4E9C-A3FB-751FBD22A469}" srcOrd="4" destOrd="0" presId="urn:microsoft.com/office/officeart/2005/8/layout/hProcess9"/>
    <dgm:cxn modelId="{67CBF658-8F00-465A-B431-2E50A5D82070}" type="presParOf" srcId="{99424F34-819C-4204-80A7-06999825D0B2}" destId="{483C9ED0-A046-44D7-8C60-CE5D8389706A}" srcOrd="5" destOrd="0" presId="urn:microsoft.com/office/officeart/2005/8/layout/hProcess9"/>
    <dgm:cxn modelId="{8B3358A0-E8C3-41D4-A0E4-13893C9E3BA3}" type="presParOf" srcId="{99424F34-819C-4204-80A7-06999825D0B2}" destId="{7407EB2E-B201-47ED-A0EA-98A33625031D}" srcOrd="6" destOrd="0" presId="urn:microsoft.com/office/officeart/2005/8/layout/hProcess9"/>
    <dgm:cxn modelId="{AD6AB48D-B676-46A8-ABEF-C8FDAAFB8859}" type="presParOf" srcId="{99424F34-819C-4204-80A7-06999825D0B2}" destId="{303789A8-51E6-4B4E-BD41-D3B29F3D8048}" srcOrd="7" destOrd="0" presId="urn:microsoft.com/office/officeart/2005/8/layout/hProcess9"/>
    <dgm:cxn modelId="{A724B003-957E-466B-9822-C8D1A4ED0F53}" type="presParOf" srcId="{99424F34-819C-4204-80A7-06999825D0B2}" destId="{22B3049A-DBD5-404D-9416-125A3EBC398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16F3A-621F-4B1C-97EA-280B7C7BD478}">
      <dsp:nvSpPr>
        <dsp:cNvPr id="0" name=""/>
        <dsp:cNvSpPr/>
      </dsp:nvSpPr>
      <dsp:spPr>
        <a:xfrm>
          <a:off x="628798" y="0"/>
          <a:ext cx="7126382" cy="30519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3AAD1E-32CF-4BC1-970F-B5694E113D3C}">
      <dsp:nvSpPr>
        <dsp:cNvPr id="0" name=""/>
        <dsp:cNvSpPr/>
      </dsp:nvSpPr>
      <dsp:spPr>
        <a:xfrm>
          <a:off x="2456" y="915587"/>
          <a:ext cx="1478658" cy="1220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Ebola</a:t>
          </a:r>
          <a:r>
            <a:rPr lang="en-US" sz="2400" kern="1200" dirty="0"/>
            <a:t> </a:t>
          </a:r>
          <a:r>
            <a:rPr lang="en-US" sz="1600" kern="1200" dirty="0"/>
            <a:t>2014-2015</a:t>
          </a:r>
          <a:endParaRPr lang="en-US" sz="2000" kern="1200" dirty="0"/>
        </a:p>
      </dsp:txBody>
      <dsp:txXfrm>
        <a:off x="62050" y="975181"/>
        <a:ext cx="1359470" cy="1101595"/>
      </dsp:txXfrm>
    </dsp:sp>
    <dsp:sp modelId="{7C1C1890-33D3-4F11-B0F9-3D300C02AD8E}">
      <dsp:nvSpPr>
        <dsp:cNvPr id="0" name=""/>
        <dsp:cNvSpPr/>
      </dsp:nvSpPr>
      <dsp:spPr>
        <a:xfrm>
          <a:off x="1727558" y="915587"/>
          <a:ext cx="1478658" cy="1220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MERS</a:t>
          </a:r>
          <a:r>
            <a:rPr lang="en-US" sz="2400" kern="1200" dirty="0"/>
            <a:t> </a:t>
          </a:r>
          <a:r>
            <a:rPr lang="en-US" sz="1600" kern="1200" dirty="0"/>
            <a:t>2015-2020</a:t>
          </a:r>
          <a:endParaRPr lang="en-US" sz="2000" kern="1200" dirty="0"/>
        </a:p>
      </dsp:txBody>
      <dsp:txXfrm>
        <a:off x="1787152" y="975181"/>
        <a:ext cx="1359470" cy="1101595"/>
      </dsp:txXfrm>
    </dsp:sp>
    <dsp:sp modelId="{F66D14F3-6606-4E9C-A3FB-751FBD22A469}">
      <dsp:nvSpPr>
        <dsp:cNvPr id="0" name=""/>
        <dsp:cNvSpPr/>
      </dsp:nvSpPr>
      <dsp:spPr>
        <a:xfrm>
          <a:off x="3452660" y="915587"/>
          <a:ext cx="1478658" cy="1220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Ebola</a:t>
          </a:r>
          <a:r>
            <a:rPr lang="en-US" sz="2800" kern="1200" dirty="0"/>
            <a:t> </a:t>
          </a:r>
          <a:r>
            <a:rPr lang="en-US" sz="1600" kern="1200" dirty="0"/>
            <a:t>2018-2020</a:t>
          </a:r>
          <a:endParaRPr lang="en-US" sz="2000" kern="1200" dirty="0"/>
        </a:p>
      </dsp:txBody>
      <dsp:txXfrm>
        <a:off x="3512254" y="975181"/>
        <a:ext cx="1359470" cy="1101595"/>
      </dsp:txXfrm>
    </dsp:sp>
    <dsp:sp modelId="{7407EB2E-B201-47ED-A0EA-98A33625031D}">
      <dsp:nvSpPr>
        <dsp:cNvPr id="0" name=""/>
        <dsp:cNvSpPr/>
      </dsp:nvSpPr>
      <dsp:spPr>
        <a:xfrm>
          <a:off x="5177762" y="915587"/>
          <a:ext cx="1478658" cy="1220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620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COVID-19</a:t>
          </a:r>
          <a:r>
            <a:rPr lang="en-US" sz="2400" kern="1200" dirty="0"/>
            <a:t> </a:t>
          </a:r>
          <a:r>
            <a:rPr lang="en-US" sz="1600" kern="1200" dirty="0"/>
            <a:t>2020-?</a:t>
          </a:r>
        </a:p>
      </dsp:txBody>
      <dsp:txXfrm>
        <a:off x="5237356" y="975181"/>
        <a:ext cx="1359470" cy="1101595"/>
      </dsp:txXfrm>
    </dsp:sp>
    <dsp:sp modelId="{22B3049A-DBD5-404D-9416-125A3EBC3983}">
      <dsp:nvSpPr>
        <dsp:cNvPr id="0" name=""/>
        <dsp:cNvSpPr/>
      </dsp:nvSpPr>
      <dsp:spPr>
        <a:xfrm>
          <a:off x="6902863" y="915587"/>
          <a:ext cx="1478658" cy="1220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620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Disease X</a:t>
          </a:r>
        </a:p>
      </dsp:txBody>
      <dsp:txXfrm>
        <a:off x="6962457" y="975181"/>
        <a:ext cx="1359470" cy="1101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64B1B0B7-F7EE-EA4F-847D-1E4EB642ED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A32AD50A-6D35-9941-AC00-D00F99EF85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1D0AFA86-7DA9-BB40-A8FC-DF5BD40FB0E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CECC6E74-BFE8-2044-9B34-FB063218D79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F41A368-3D9F-B747-A394-9B3223C8D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002DE6F-FE50-2A4B-8975-A022239561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290F477-5FFD-2E42-9DEE-FEB5BAFC0D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EA37FE6-C28F-A54C-9468-6105512338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3D0C8FE3-69F7-C845-82C9-948F64FDA6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000D2687-9908-F04F-B539-DDAB44DB02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152329D-24FE-FE40-838A-EC4E5227B1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F383138-FC0D-024A-B467-5E8C7533CE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85306-FE1B-FA4A-A386-4CFBC0A2EFE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64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</a:t>
            </a:r>
            <a:r>
              <a:rPr lang="en-US" baseline="0" dirty="0"/>
              <a:t> to note that ALL changes were based off of guidance that was known at the time which evolved as new guidance was published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83138-FC0D-024A-B467-5E8C7533CE1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286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PPE is considered the last line of defense</a:t>
            </a:r>
          </a:p>
          <a:p>
            <a:endParaRPr lang="en-US" dirty="0"/>
          </a:p>
          <a:p>
            <a:r>
              <a:rPr lang="en-US" dirty="0"/>
              <a:t>Work practices are critical to preventing the spread of disease</a:t>
            </a:r>
          </a:p>
          <a:p>
            <a:pPr lvl="1"/>
            <a:r>
              <a:rPr lang="en-US" dirty="0"/>
              <a:t>Standard precautions</a:t>
            </a:r>
          </a:p>
          <a:p>
            <a:pPr lvl="1"/>
            <a:r>
              <a:rPr lang="en-US" dirty="0"/>
              <a:t>Hand hygiene</a:t>
            </a:r>
          </a:p>
          <a:p>
            <a:pPr lvl="1"/>
            <a:r>
              <a:rPr lang="en-US" dirty="0"/>
              <a:t>Clean-to-dirty workflows</a:t>
            </a:r>
          </a:p>
          <a:p>
            <a:pPr lvl="1"/>
            <a:r>
              <a:rPr lang="en-US" dirty="0"/>
              <a:t>How we work in the PPE</a:t>
            </a:r>
          </a:p>
          <a:p>
            <a:pPr lvl="1"/>
            <a:r>
              <a:rPr lang="en-US" dirty="0"/>
              <a:t>PPE donning &amp; doffing practices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 back to Evidence Based Practices – have discussion with clinical team to make good decisions on when PPE is and is not needed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83138-FC0D-024A-B467-5E8C7533CE10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97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(think of all of the times you have seen individuals wearing gloves at the grocery store,</a:t>
            </a:r>
            <a:r>
              <a:rPr lang="en-US" baseline="0" dirty="0"/>
              <a:t> putting their groceries away, only to open the door and touch their steering wheel)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THEY NEVER TOOK THEIR GLOVES OFF!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83138-FC0D-024A-B467-5E8C7533CE10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05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597E0D65-BFDF-4F4E-AA93-F57EBE7E95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887"/>
            <a:ext cx="9144000" cy="4546234"/>
          </a:xfrm>
          <a:prstGeom prst="rect">
            <a:avLst/>
          </a:prstGeom>
          <a:solidFill>
            <a:srgbClr val="2674AE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53428"/>
            <a:ext cx="7772400" cy="857250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0" indent="0">
              <a:tabLst>
                <a:tab pos="623888" algn="l"/>
              </a:tabLst>
              <a:defRPr sz="3600" baseline="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1CC3363-A105-1A40-9A3B-B9F690DD11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36BA2-72B9-934B-A722-83A47D40B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63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D4305BDC-3002-EB44-84E7-BE4B7228E0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FF898-57C7-8D44-802E-EEEB9DBFAE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70146B-00DF-5145-9D76-4E70E8014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4" y="169069"/>
            <a:ext cx="7794626" cy="6848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523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672-F2E2-4BB5-A824-86B95A2AB6A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4AA7-8AA4-41AD-B217-7D27163EC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0B7E-4626-614A-99D7-29B1AC54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836542-B3A8-684F-81C6-1B4D63FCDA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B757F-C14A-B741-B454-7B185A1C2E7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EE037D-91F8-164B-A68B-CA5A8A91F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813" y="1200150"/>
            <a:ext cx="7769225" cy="3267074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875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>
            <a:extLst>
              <a:ext uri="{FF2B5EF4-FFF2-40B4-BE49-F238E27FC236}">
                <a16:creationId xmlns:a16="http://schemas.microsoft.com/office/drawing/2014/main" id="{58FCE926-18AC-7D40-BD31-778A9E6CBDE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4567238" y="1271910"/>
            <a:ext cx="0" cy="3100064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1800" dirty="0">
              <a:ln>
                <a:solidFill>
                  <a:schemeClr val="bg2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3" y="1200150"/>
            <a:ext cx="3789892" cy="3267075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707467" y="1200150"/>
            <a:ext cx="3789892" cy="3267075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7F118FF-09A0-5045-8039-32DF652B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8827A621-76DE-ED4A-A479-E7B00BF5D55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72463C-1CE9-A941-8892-375C46176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4" y="169069"/>
            <a:ext cx="7794626" cy="6848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323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677334" y="1200150"/>
            <a:ext cx="3780367" cy="32670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84F98C5-1EAC-F142-8850-2BE261E3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C7A38E5C-EECB-B84D-80F6-5463B0CBA8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3C6577-972C-C748-9A9D-FBB17484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4" y="169069"/>
            <a:ext cx="7794626" cy="6848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CBC1051-4AEF-CD41-BD0E-85F48EAF035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71579" y="1200150"/>
            <a:ext cx="3819960" cy="3267075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2E34B9BF-FE50-2248-8DA1-0ACFF143ECAF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4567238" y="1271910"/>
            <a:ext cx="0" cy="3100064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1800" dirty="0">
              <a:ln>
                <a:solidFill>
                  <a:schemeClr val="bg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7297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68638" y="0"/>
            <a:ext cx="4575363" cy="45553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580F79D-3A30-9E4B-AC3F-C604690A5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351A8-0546-1C43-9C42-0838D74ABB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B2DB51-C66D-6648-AE47-16C9A7779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4" y="169069"/>
            <a:ext cx="3808411" cy="684819"/>
          </a:xfrm>
        </p:spPr>
        <p:txBody>
          <a:bodyPr/>
          <a:lstStyle>
            <a:lvl1pPr>
              <a:lnSpc>
                <a:spcPct val="90000"/>
              </a:lnSpc>
              <a:defRPr sz="2200" baseline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7E9A79-4EF2-FE4C-AD2A-5AA01B3E4FC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7333" y="1200150"/>
            <a:ext cx="3789892" cy="3267075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876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" y="-1"/>
            <a:ext cx="4575363" cy="45553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718264B-E894-FD4B-9A29-80F4C8E96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D94FA-48A1-344C-A9EE-808DEC5643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7BCD321-8A41-9041-85C9-62EDEC75A3B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792133" y="1200150"/>
            <a:ext cx="3789892" cy="3267075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4B3F9E-01C9-3D4E-8140-315E6F1A0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73614" y="169069"/>
            <a:ext cx="3808411" cy="684819"/>
          </a:xfrm>
        </p:spPr>
        <p:txBody>
          <a:bodyPr/>
          <a:lstStyle>
            <a:lvl1pPr>
              <a:lnSpc>
                <a:spcPct val="90000"/>
              </a:lnSpc>
              <a:defRPr sz="2200" baseline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75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ns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4018" y="1317938"/>
            <a:ext cx="3884182" cy="2843927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7C9D9B1-AD2F-3A48-8E78-86CCEB8C6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64C84-4EBB-174B-B7A6-F8BF343BC3D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6BA6F2-DFB8-2946-9794-3DFCC1B64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4" y="169069"/>
            <a:ext cx="7794626" cy="6848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9B3F134-C582-5C47-81CD-2C86606922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7333" y="1200150"/>
            <a:ext cx="3789892" cy="3267075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611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282633"/>
            <a:ext cx="9144000" cy="427274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A172B8F-BAA8-3742-96E2-905C1AB23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7547A-44E5-2742-A218-597A939081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52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4209116"/>
            <a:ext cx="7769225" cy="257175"/>
          </a:xfrm>
          <a:prstGeom prst="rect">
            <a:avLst/>
          </a:prstGeom>
        </p:spPr>
        <p:txBody>
          <a:bodyPr/>
          <a:lstStyle>
            <a:lvl1pPr algn="r">
              <a:defRPr sz="16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282633"/>
            <a:ext cx="9144000" cy="384048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36EF39E-53EC-9D4C-8CF5-4E0F074CA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62AB2-5FA0-314A-BC43-59CD607A65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32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>
            <a:extLst>
              <a:ext uri="{FF2B5EF4-FFF2-40B4-BE49-F238E27FC236}">
                <a16:creationId xmlns:a16="http://schemas.microsoft.com/office/drawing/2014/main" id="{87F25ACB-BF68-754B-BC7C-EF26E79EA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13" y="1200150"/>
            <a:ext cx="7769225" cy="326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12A6B38-02E0-034C-8A80-48B4B326F5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7725" y="4913313"/>
            <a:ext cx="18288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 baseline="0"/>
            </a:lvl1pPr>
          </a:lstStyle>
          <a:p>
            <a:fld id="{651B757F-C14A-B741-B454-7B185A1C2E7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763268D3-9AD6-B444-8968-84936FADB1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554218"/>
            <a:ext cx="9144000" cy="444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E738E6-98B0-A44E-A83C-89B7F251560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43994" y="4632653"/>
            <a:ext cx="1416797" cy="458034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FDB1A346-1094-EE4E-B594-1E3E11D8A2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028700"/>
          </a:xfrm>
          <a:prstGeom prst="rect">
            <a:avLst/>
          </a:prstGeom>
          <a:solidFill>
            <a:srgbClr val="2774AE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CF6F2A9C-495F-0948-9280-F79A64D57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58814" y="169069"/>
            <a:ext cx="7794626" cy="68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208" r:id="rId2"/>
    <p:sldLayoutId id="2147484204" r:id="rId3"/>
    <p:sldLayoutId id="2147484205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0" baseline="0">
          <a:solidFill>
            <a:schemeClr val="bg1"/>
          </a:solidFill>
          <a:latin typeface="Arial" panose="020B0604020202020204" pitchFamily="34" charset="0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176213" indent="-176213" algn="l" rtl="0" eaLnBrk="0" fontAlgn="base" hangingPunct="0">
        <a:lnSpc>
          <a:spcPts val="2800"/>
        </a:lnSpc>
        <a:spcBef>
          <a:spcPct val="0"/>
        </a:spcBef>
        <a:spcAft>
          <a:spcPct val="30000"/>
        </a:spcAft>
        <a:buChar char="•"/>
        <a:defRPr sz="2400" baseline="0">
          <a:solidFill>
            <a:srgbClr val="2774AE"/>
          </a:solidFill>
          <a:latin typeface="+mn-lt"/>
          <a:ea typeface="+mn-ea"/>
          <a:cs typeface="ＭＳ Ｐゴシック" charset="0"/>
        </a:defRPr>
      </a:lvl1pPr>
      <a:lvl2pPr marL="514350" indent="-114300" algn="l" rtl="0" eaLnBrk="0" fontAlgn="base" hangingPunct="0">
        <a:lnSpc>
          <a:spcPts val="2200"/>
        </a:lnSpc>
        <a:spcBef>
          <a:spcPct val="10000"/>
        </a:spcBef>
        <a:spcAft>
          <a:spcPct val="30000"/>
        </a:spcAft>
        <a:buSzPct val="80000"/>
        <a:buChar char="•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855663" indent="-117475" algn="l" rtl="0" eaLnBrk="0" fontAlgn="base" hangingPunct="0">
        <a:lnSpc>
          <a:spcPts val="2000"/>
        </a:lnSpc>
        <a:spcBef>
          <a:spcPct val="10000"/>
        </a:spcBef>
        <a:spcAft>
          <a:spcPct val="30000"/>
        </a:spcAft>
        <a:buSzPct val="80000"/>
        <a:buChar char="•"/>
        <a:defRPr>
          <a:solidFill>
            <a:schemeClr val="accent2"/>
          </a:solidFill>
          <a:latin typeface="+mn-lt"/>
          <a:ea typeface="+mn-ea"/>
          <a:cs typeface="ＭＳ Ｐゴシック" charset="0"/>
        </a:defRPr>
      </a:lvl3pPr>
      <a:lvl4pPr marL="1200150" indent="-114300" algn="l" rtl="0" eaLnBrk="0" fontAlgn="base" hangingPunct="0">
        <a:lnSpc>
          <a:spcPts val="1800"/>
        </a:lnSpc>
        <a:spcBef>
          <a:spcPct val="10000"/>
        </a:spcBef>
        <a:spcAft>
          <a:spcPct val="30000"/>
        </a:spcAft>
        <a:buSzPct val="80000"/>
        <a:buChar char="•"/>
        <a:defRPr sz="1600">
          <a:solidFill>
            <a:schemeClr val="accent2"/>
          </a:solidFill>
          <a:latin typeface="+mn-lt"/>
          <a:ea typeface="+mn-ea"/>
          <a:cs typeface="ＭＳ Ｐゴシック" charset="0"/>
        </a:defRPr>
      </a:lvl4pPr>
      <a:lvl5pPr marL="1543050" indent="-114300" algn="l" rtl="0" eaLnBrk="0" fontAlgn="base" hangingPunct="0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  <a:cs typeface="ＭＳ Ｐゴシック" charset="0"/>
        </a:defRPr>
      </a:lvl5pPr>
      <a:lvl6pPr marL="2000250" indent="-114300" algn="l" rtl="0" fontAlgn="base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</a:defRPr>
      </a:lvl6pPr>
      <a:lvl7pPr marL="2457450" indent="-114300" algn="l" rtl="0" fontAlgn="base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</a:defRPr>
      </a:lvl7pPr>
      <a:lvl8pPr marL="2914650" indent="-114300" algn="l" rtl="0" fontAlgn="base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</a:defRPr>
      </a:lvl8pPr>
      <a:lvl9pPr marL="3371850" indent="-114300" algn="l" rtl="0" fontAlgn="base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6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dnet.uclahealth.org/n6-mednet/faa2a7d789f7cd49/uploads/sites/6/2020/10/COVID-19-PPE-Guidance-Visual-Guides-Included-10-1-2020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.ca.gov/state-dashboard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DF3198-C9CA-D246-84DE-3DA2691A5A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C47474B-F386-0141-BB8E-B2A02202D651}" type="slidenum">
              <a:rPr lang="en-US" altLang="en-US" sz="1000"/>
              <a:pPr eaLnBrk="1" hangingPunct="1"/>
              <a:t>1</a:t>
            </a:fld>
            <a:endParaRPr lang="en-US" altLang="en-US" sz="10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170EAF-477C-5D44-9B4D-19B291A38F52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788928" y="687519"/>
            <a:ext cx="7772400" cy="3452579"/>
          </a:xfrm>
        </p:spPr>
        <p:txBody>
          <a:bodyPr/>
          <a:lstStyle/>
          <a:p>
            <a:pPr>
              <a:defRPr/>
            </a:pPr>
            <a:r>
              <a:rPr lang="en-US" dirty="0"/>
              <a:t>COVID-19 and PPE: </a:t>
            </a:r>
            <a:br>
              <a:rPr lang="en-US" dirty="0"/>
            </a:br>
            <a:r>
              <a:rPr lang="en-US" dirty="0"/>
              <a:t>An Evolving Process</a:t>
            </a:r>
            <a:br>
              <a:rPr lang="en-US" dirty="0"/>
            </a:br>
            <a:br>
              <a:rPr lang="en-US" dirty="0"/>
            </a:br>
            <a:br>
              <a:rPr lang="en-US" sz="2000" dirty="0"/>
            </a:br>
            <a:r>
              <a:rPr lang="en-US" sz="1600" b="0" dirty="0"/>
              <a:t>Rajkiran Kullar, MPH, CIC</a:t>
            </a:r>
            <a:br>
              <a:rPr lang="en-US" sz="1600" b="0" dirty="0"/>
            </a:br>
            <a:r>
              <a:rPr lang="en-US" sz="1600" b="0" dirty="0"/>
              <a:t>William Brown, BSN, RN</a:t>
            </a:r>
            <a:br>
              <a:rPr lang="en-US" sz="1600" b="0" dirty="0"/>
            </a:br>
            <a:r>
              <a:rPr lang="en-US" sz="1600" b="0" dirty="0"/>
              <a:t>Anjali Bisht, MPH, CIC</a:t>
            </a:r>
            <a:br>
              <a:rPr lang="en-US" sz="1600" b="0" dirty="0"/>
            </a:br>
            <a:br>
              <a:rPr lang="en-US" sz="1600" b="0" dirty="0"/>
            </a:br>
            <a:r>
              <a:rPr lang="en-US" sz="1600" b="0" dirty="0"/>
              <a:t>Infection </a:t>
            </a:r>
            <a:r>
              <a:rPr lang="en-US" sz="1600" b="0" dirty="0" err="1"/>
              <a:t>Preventionists</a:t>
            </a:r>
            <a:r>
              <a:rPr lang="en-US" sz="1600" b="0" dirty="0"/>
              <a:t> at UCLA Health</a:t>
            </a:r>
            <a:br>
              <a:rPr lang="en-US" sz="1600" b="0" dirty="0"/>
            </a:br>
            <a:br>
              <a:rPr lang="en-US" sz="1600" b="0" dirty="0"/>
            </a:br>
            <a:r>
              <a:rPr lang="en-US" sz="1600" b="0" dirty="0"/>
              <a:t>11/18/2020</a:t>
            </a:r>
            <a:endParaRPr lang="en-US" sz="2800" b="0" dirty="0"/>
          </a:p>
        </p:txBody>
      </p:sp>
      <p:sp>
        <p:nvSpPr>
          <p:cNvPr id="4" name="Rectangle 3"/>
          <p:cNvSpPr/>
          <p:nvPr/>
        </p:nvSpPr>
        <p:spPr>
          <a:xfrm>
            <a:off x="2541319" y="4636314"/>
            <a:ext cx="62107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Slide content also provided by Sarah Sweeney, Director of UCLA Health EID program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PPE Guidance Updates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B757F-C14A-B741-B454-7B185A1C2E7E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8813" y="1200150"/>
            <a:ext cx="8246196" cy="3267074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Personal Protective Equipment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Level 2 PPE will be used for care of suspected/confirmed COVID-19 patients.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Level 1 PPE will be used for patients that are low suspicion for COVID-19.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Refer to updated </a:t>
            </a:r>
            <a:r>
              <a:rPr lang="en-US" sz="1600" dirty="0">
                <a:hlinkClick r:id="rId2"/>
              </a:rPr>
              <a:t>COVID-19 PPE</a:t>
            </a:r>
            <a:r>
              <a:rPr lang="en-US" sz="1600" dirty="0"/>
              <a:t> guidance for detailed information on PPE for patient care, room cleaning and patient transport in various settings (inpatient, emergency department, ambulatory)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COVID-19 case definitions have been added: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Suspected COVID-19 patient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Low suspicion for COVID-19: patients being screened for COVID-19 that do not meet the suspected case definition (i.e. pre-admission and pre-procedure testing)</a:t>
            </a:r>
          </a:p>
        </p:txBody>
      </p:sp>
    </p:spTree>
    <p:extLst>
      <p:ext uri="{BB962C8B-B14F-4D97-AF65-F5344CB8AC3E}">
        <p14:creationId xmlns:p14="http://schemas.microsoft.com/office/powerpoint/2010/main" val="387843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Clinical Case Definitions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B757F-C14A-B741-B454-7B185A1C2E7E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47278" y="3857692"/>
            <a:ext cx="881769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1400" b="1" u="sng" dirty="0"/>
              <a:t>Low Suspicion for COVID-19</a:t>
            </a:r>
            <a:r>
              <a:rPr lang="en-US" sz="1400" b="1" dirty="0"/>
              <a:t>:</a:t>
            </a:r>
            <a:endParaRPr lang="en-US" sz="1400" b="1" u="sng" dirty="0"/>
          </a:p>
          <a:p>
            <a:pPr lvl="0" algn="l"/>
            <a:r>
              <a:rPr lang="en-US" sz="1400" dirty="0"/>
              <a:t>Patient presents with a disease, injury, or disorder requiring inpatient hospitalization but shows NO signs of ILI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278" y="1841973"/>
            <a:ext cx="8817697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1400" b="1" u="sng" dirty="0"/>
              <a:t>Suspected COVID-19 case</a:t>
            </a:r>
            <a:r>
              <a:rPr lang="en-US" sz="1400" b="1" dirty="0"/>
              <a:t>:</a:t>
            </a:r>
            <a:endParaRPr lang="en-US" sz="1400" b="1" u="sng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b="1" dirty="0"/>
              <a:t>Inpatient areas</a:t>
            </a:r>
            <a:r>
              <a:rPr lang="en-US" sz="1400" dirty="0"/>
              <a:t>: a patient categorized as high clinical suspicion for COVID-19 – the patient requires inpatient hospitalization and shows signs of influenza-like illness (ILI) (i.e. fever, cough, </a:t>
            </a:r>
            <a:r>
              <a:rPr lang="en-US" sz="1400" dirty="0" err="1"/>
              <a:t>lymphopenia</a:t>
            </a:r>
            <a:r>
              <a:rPr lang="en-US" sz="1400" dirty="0"/>
              <a:t> or increased oxygen requirement)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b="1" dirty="0"/>
              <a:t>Emergency department</a:t>
            </a:r>
            <a:r>
              <a:rPr lang="en-US" sz="1400" dirty="0"/>
              <a:t>: any symptomatic patient (influenza-like illness (ILI) symptoms) clinically suspected for COVID-19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b="1" dirty="0"/>
              <a:t>Ambulatory clinics</a:t>
            </a:r>
            <a:r>
              <a:rPr lang="en-US" sz="1400" dirty="0"/>
              <a:t>: any symptomatic patient (influenza-like illness (ILI) symptoms) clinically suspected for COVID-19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278" y="1124679"/>
            <a:ext cx="881769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b="1" u="sng" dirty="0"/>
              <a:t>Confirmed COVID-19 case</a:t>
            </a:r>
            <a:r>
              <a:rPr lang="en-US" sz="1400" dirty="0"/>
              <a:t>: any patient, symptomatic or asymptomatic, who has received a positive COVID-19 test result and is still on enhanced droplet &amp; contact isolation based on symptoms &amp; timing.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12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872" y="48493"/>
            <a:ext cx="2452256" cy="221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ysClr val="windowText" lastClr="000000"/>
                </a:solidFill>
                <a:latin typeface="Calibri" panose="020F0502020204030204"/>
              </a:rPr>
              <a:t>Ambulatory Clinics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778886" y="413906"/>
            <a:ext cx="2007619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Suspected COVID-19 case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Signs of influenza-like illness (ILI) (i.e. fever </a:t>
            </a:r>
            <a:r>
              <a:rPr lang="en-US" sz="825" b="1" u="sng" dirty="0">
                <a:solidFill>
                  <a:sysClr val="windowText" lastClr="000000"/>
                </a:solidFill>
                <a:latin typeface="Calibri" panose="020F0502020204030204"/>
              </a:rPr>
              <a:t>and</a:t>
            </a: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 cough, shortness of breath, sore throat, or nasal congestion)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658" y="412176"/>
            <a:ext cx="1950073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Confirmed COVID-19 case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Received positive COVID-19 test result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Symptomatic or asymptomatic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Less than 14 days from symptom onset AND at least 72 hours without fever off antipyretic drugs AND resolution of symptoms</a:t>
            </a:r>
          </a:p>
        </p:txBody>
      </p:sp>
      <p:sp>
        <p:nvSpPr>
          <p:cNvPr id="7" name="Rectangle 6"/>
          <p:cNvSpPr/>
          <p:nvPr/>
        </p:nvSpPr>
        <p:spPr>
          <a:xfrm>
            <a:off x="4847429" y="412176"/>
            <a:ext cx="1898126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COVID-19 Pre-Procedural Screening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Shows no signs of influenza-like illness (ILI) (i.e. fever </a:t>
            </a:r>
            <a:r>
              <a:rPr lang="en-US" sz="825" b="1" u="sng" dirty="0">
                <a:solidFill>
                  <a:sysClr val="windowText" lastClr="000000"/>
                </a:solidFill>
                <a:latin typeface="Calibri" panose="020F0502020204030204"/>
              </a:rPr>
              <a:t>and </a:t>
            </a: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cough, shortness of breath, sore throat, or nasal congestion)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Needs COVID-19 test for procedure only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3252" y="2957515"/>
            <a:ext cx="2251363" cy="159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Enhanced droplet &amp; contact precautions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88128" y="1711906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Pending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73252" y="3182650"/>
            <a:ext cx="2251363" cy="79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Patient Care – Level 2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N95 respirator and eye protection (UCLA Health-approved face shield or safety goggles) or PAPR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Gown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Gloves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218" y="1713639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Received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05472" y="2957515"/>
            <a:ext cx="1782038" cy="789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Patient Care – Level 1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Surgical mask and eye protection (UCLA Health-approved face shield or safety glasses)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Gown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Gloves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cxnSp>
        <p:nvCxnSpPr>
          <p:cNvPr id="17" name="Straight Connector 16"/>
          <p:cNvCxnSpPr>
            <a:stCxn id="6" idx="2"/>
            <a:endCxn id="9" idx="0"/>
          </p:cNvCxnSpPr>
          <p:nvPr/>
        </p:nvCxnSpPr>
        <p:spPr>
          <a:xfrm flipH="1">
            <a:off x="3598934" y="1362944"/>
            <a:ext cx="221497" cy="1594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10" idx="0"/>
          </p:cNvCxnSpPr>
          <p:nvPr/>
        </p:nvCxnSpPr>
        <p:spPr>
          <a:xfrm>
            <a:off x="1846993" y="1364674"/>
            <a:ext cx="920450" cy="347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2"/>
            <a:endCxn id="9" idx="0"/>
          </p:cNvCxnSpPr>
          <p:nvPr/>
        </p:nvCxnSpPr>
        <p:spPr>
          <a:xfrm>
            <a:off x="2767443" y="1878158"/>
            <a:ext cx="831491" cy="1079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2"/>
            <a:endCxn id="12" idx="0"/>
          </p:cNvCxnSpPr>
          <p:nvPr/>
        </p:nvCxnSpPr>
        <p:spPr>
          <a:xfrm flipH="1">
            <a:off x="1068533" y="1364674"/>
            <a:ext cx="778460" cy="348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9" idx="0"/>
          </p:cNvCxnSpPr>
          <p:nvPr/>
        </p:nvCxnSpPr>
        <p:spPr>
          <a:xfrm>
            <a:off x="1068534" y="1879892"/>
            <a:ext cx="2530400" cy="1077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11902" y="2118017"/>
            <a:ext cx="530370" cy="197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Positive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9218" y="2763985"/>
            <a:ext cx="1558631" cy="48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Follow standard &amp; transmission-based precautions based on symptoms</a:t>
            </a:r>
          </a:p>
        </p:txBody>
      </p:sp>
      <p:cxnSp>
        <p:nvCxnSpPr>
          <p:cNvPr id="33" name="Straight Connector 32"/>
          <p:cNvCxnSpPr>
            <a:stCxn id="12" idx="2"/>
            <a:endCxn id="31" idx="0"/>
          </p:cNvCxnSpPr>
          <p:nvPr/>
        </p:nvCxnSpPr>
        <p:spPr>
          <a:xfrm>
            <a:off x="1068533" y="1879892"/>
            <a:ext cx="0" cy="884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85813" y="2116283"/>
            <a:ext cx="565439" cy="1991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Negative</a:t>
            </a:r>
          </a:p>
        </p:txBody>
      </p:sp>
      <p:cxnSp>
        <p:nvCxnSpPr>
          <p:cNvPr id="44" name="Straight Connector 43"/>
          <p:cNvCxnSpPr>
            <a:stCxn id="7" idx="2"/>
            <a:endCxn id="14" idx="0"/>
          </p:cNvCxnSpPr>
          <p:nvPr/>
        </p:nvCxnSpPr>
        <p:spPr>
          <a:xfrm flipH="1">
            <a:off x="5796492" y="1362944"/>
            <a:ext cx="1" cy="1594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473252" y="4000503"/>
            <a:ext cx="2251363" cy="7091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Room Cleaning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Surgical mask, eye protection, and gloves (gown not required)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If aerosol-generating procedure performed, wait one hour prior to entering for cleaning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13190" y="412176"/>
            <a:ext cx="1898126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Not being tested for COVID-19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Any asymptomatic patient or symptomatic patient not clinically suspected for COVID-19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Patient recovered from COVID-19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91218" y="2957515"/>
            <a:ext cx="1906417" cy="789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Patient Care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Universal Masking &amp; Eye Protection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Follow standard &amp; transmission-based precautions based on symptoms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cxnSp>
        <p:nvCxnSpPr>
          <p:cNvPr id="22" name="Straight Connector 21"/>
          <p:cNvCxnSpPr>
            <a:stCxn id="37" idx="2"/>
            <a:endCxn id="39" idx="0"/>
          </p:cNvCxnSpPr>
          <p:nvPr/>
        </p:nvCxnSpPr>
        <p:spPr>
          <a:xfrm>
            <a:off x="7762253" y="1362944"/>
            <a:ext cx="19985" cy="1594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136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Ambulatory PPE workflows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Education-due to staff being rotated monthly, education was constantly needed</a:t>
            </a:r>
          </a:p>
          <a:p>
            <a:r>
              <a:rPr lang="en-US" dirty="0"/>
              <a:t>PPE distribution consistency </a:t>
            </a:r>
          </a:p>
          <a:p>
            <a:r>
              <a:rPr lang="en-US" dirty="0"/>
              <a:t>Workflow consistency-resolved quickly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315200" y="4913313"/>
            <a:ext cx="1828800" cy="220662"/>
          </a:xfrm>
        </p:spPr>
        <p:txBody>
          <a:bodyPr/>
          <a:lstStyle/>
          <a:p>
            <a:fld id="{45EC4AA7-8AA4-41AD-B217-7D27163EC3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1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872" y="48493"/>
            <a:ext cx="2452256" cy="221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ysClr val="windowText" lastClr="000000"/>
                </a:solidFill>
                <a:latin typeface="Calibri" panose="020F0502020204030204"/>
              </a:rPr>
              <a:t>Emergency Department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900553" y="413906"/>
            <a:ext cx="2251364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Suspected COVID-19 case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Signs of influenza-like illness (ILI) (i.e. fever, </a:t>
            </a:r>
            <a:r>
              <a:rPr lang="en-US" sz="825" b="1" u="sng" dirty="0">
                <a:solidFill>
                  <a:sysClr val="windowText" lastClr="000000"/>
                </a:solidFill>
                <a:latin typeface="Calibri" panose="020F0502020204030204"/>
              </a:rPr>
              <a:t>and</a:t>
            </a: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 cough, shortness of breath, sore throat, or nasal congestion)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2416" y="413906"/>
            <a:ext cx="2251363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Confirmed COVID-19 case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Received positive COVID-19 test result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Symptomatic or asymptomatic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i="1" dirty="0">
                <a:solidFill>
                  <a:sysClr val="windowText" lastClr="000000"/>
                </a:solidFill>
                <a:latin typeface="Calibri" panose="020F0502020204030204"/>
              </a:rPr>
              <a:t>*on enhanced droplet &amp; contact isolation based on symptoms &amp; timing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i="1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2197" y="413906"/>
            <a:ext cx="2251363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COVID-19 Screening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Pre-admission COVID-19 testing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Shows no signs of influenza-like illness (ILI) – patient presents with disease, injury or disorder requiring inpatient hospitalization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Categorized as low clinical suspicion for COVID-19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1019" y="2957515"/>
            <a:ext cx="2251363" cy="159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Enhanced droplet &amp; contact precautions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05895" y="1711906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Pending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1019" y="3182650"/>
            <a:ext cx="2251363" cy="79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Patient Care – Level 2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N95 respirator and eye protection (UCLA Health-approved face shield or safety goggles) or PAPR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Gown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Gloves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985" y="1713639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Received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51284" y="3326823"/>
            <a:ext cx="1782038" cy="789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Patient Care – Level 1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Surgical mask and eye protection (UCLA Health-approved face shield or safety glasses)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Gown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Gloves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94822" y="3326823"/>
            <a:ext cx="1097969" cy="561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Patient Care – Universal Masking &amp; Eye Protection</a:t>
            </a:r>
          </a:p>
        </p:txBody>
      </p:sp>
      <p:cxnSp>
        <p:nvCxnSpPr>
          <p:cNvPr id="17" name="Straight Connector 16"/>
          <p:cNvCxnSpPr>
            <a:stCxn id="6" idx="2"/>
            <a:endCxn id="9" idx="0"/>
          </p:cNvCxnSpPr>
          <p:nvPr/>
        </p:nvCxnSpPr>
        <p:spPr>
          <a:xfrm flipH="1">
            <a:off x="3716701" y="1364674"/>
            <a:ext cx="751397" cy="1592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10" idx="0"/>
          </p:cNvCxnSpPr>
          <p:nvPr/>
        </p:nvCxnSpPr>
        <p:spPr>
          <a:xfrm>
            <a:off x="2026235" y="1364674"/>
            <a:ext cx="858975" cy="347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2"/>
            <a:endCxn id="9" idx="0"/>
          </p:cNvCxnSpPr>
          <p:nvPr/>
        </p:nvCxnSpPr>
        <p:spPr>
          <a:xfrm>
            <a:off x="2885210" y="1878158"/>
            <a:ext cx="831491" cy="1079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2"/>
            <a:endCxn id="12" idx="0"/>
          </p:cNvCxnSpPr>
          <p:nvPr/>
        </p:nvCxnSpPr>
        <p:spPr>
          <a:xfrm flipH="1">
            <a:off x="1186301" y="1364674"/>
            <a:ext cx="839935" cy="348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9" idx="0"/>
          </p:cNvCxnSpPr>
          <p:nvPr/>
        </p:nvCxnSpPr>
        <p:spPr>
          <a:xfrm>
            <a:off x="1186301" y="1879892"/>
            <a:ext cx="2530400" cy="1077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829669" y="2118017"/>
            <a:ext cx="558944" cy="197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Positive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6985" y="2763985"/>
            <a:ext cx="1558631" cy="48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Follow standard &amp; transmission-based precautions based on symptoms</a:t>
            </a:r>
          </a:p>
        </p:txBody>
      </p:sp>
      <p:cxnSp>
        <p:nvCxnSpPr>
          <p:cNvPr id="33" name="Straight Connector 32"/>
          <p:cNvCxnSpPr>
            <a:stCxn id="12" idx="2"/>
            <a:endCxn id="31" idx="0"/>
          </p:cNvCxnSpPr>
          <p:nvPr/>
        </p:nvCxnSpPr>
        <p:spPr>
          <a:xfrm>
            <a:off x="1186301" y="1879892"/>
            <a:ext cx="0" cy="884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03580" y="2116283"/>
            <a:ext cx="565439" cy="1991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Negative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162988" y="2232315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Pending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433400" y="2231884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Received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164228" y="3326823"/>
            <a:ext cx="900545" cy="561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Follow PPE requirements for confirmed COVID-19 case</a:t>
            </a:r>
          </a:p>
        </p:txBody>
      </p:sp>
      <p:cxnSp>
        <p:nvCxnSpPr>
          <p:cNvPr id="44" name="Straight Connector 43"/>
          <p:cNvCxnSpPr>
            <a:stCxn id="7" idx="2"/>
            <a:endCxn id="40" idx="0"/>
          </p:cNvCxnSpPr>
          <p:nvPr/>
        </p:nvCxnSpPr>
        <p:spPr>
          <a:xfrm flipH="1">
            <a:off x="5942304" y="1364674"/>
            <a:ext cx="1355575" cy="867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7" idx="2"/>
            <a:endCxn id="41" idx="0"/>
          </p:cNvCxnSpPr>
          <p:nvPr/>
        </p:nvCxnSpPr>
        <p:spPr>
          <a:xfrm>
            <a:off x="7297879" y="1364674"/>
            <a:ext cx="914837" cy="86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2"/>
            <a:endCxn id="14" idx="0"/>
          </p:cNvCxnSpPr>
          <p:nvPr/>
        </p:nvCxnSpPr>
        <p:spPr>
          <a:xfrm flipH="1">
            <a:off x="5942303" y="2398567"/>
            <a:ext cx="1" cy="928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  <a:endCxn id="15" idx="0"/>
          </p:cNvCxnSpPr>
          <p:nvPr/>
        </p:nvCxnSpPr>
        <p:spPr>
          <a:xfrm flipH="1">
            <a:off x="7543807" y="2398137"/>
            <a:ext cx="668909" cy="928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2"/>
            <a:endCxn id="42" idx="0"/>
          </p:cNvCxnSpPr>
          <p:nvPr/>
        </p:nvCxnSpPr>
        <p:spPr>
          <a:xfrm>
            <a:off x="8212716" y="2398137"/>
            <a:ext cx="401785" cy="928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296489" y="2776758"/>
            <a:ext cx="522579" cy="197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Positive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565674" y="2775024"/>
            <a:ext cx="565439" cy="1991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Negative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591019" y="4000503"/>
            <a:ext cx="2251363" cy="79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Room Cleaning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Routine room cleaning – Level 2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Terminal room cleaning – Level 1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If aerosol-generating procedure performed, wait one hour prior to entering wearing Level 1 PPE for cleaning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65706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ED PPE workflows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deficit in PPE protocols evident among new residents and new staff requiring additional training</a:t>
            </a:r>
          </a:p>
          <a:p>
            <a:r>
              <a:rPr lang="en-US"/>
              <a:t>Complexities of wanting to wear PPE when treating patients but not when congregating with colleagues</a:t>
            </a:r>
          </a:p>
          <a:p>
            <a:r>
              <a:rPr lang="en-US"/>
              <a:t>Staff </a:t>
            </a:r>
            <a:r>
              <a:rPr lang="en-US" dirty="0"/>
              <a:t>frustration with donning/doffing when needing supplies while in a precaution room can lead to the occurrence of practice lapses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315200" y="4913313"/>
            <a:ext cx="1828800" cy="220662"/>
          </a:xfrm>
        </p:spPr>
        <p:txBody>
          <a:bodyPr/>
          <a:lstStyle/>
          <a:p>
            <a:fld id="{45EC4AA7-8AA4-41AD-B217-7D27163EC3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28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872" y="48493"/>
            <a:ext cx="2452256" cy="221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ysClr val="windowText" lastClr="000000"/>
                </a:solidFill>
                <a:latin typeface="Calibri" panose="020F0502020204030204"/>
              </a:rPr>
              <a:t>Inpatient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561122" y="413906"/>
            <a:ext cx="2251364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Suspected COVID-19 case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Signs of influenza-like illness (ILI) (i.e. fever, cough, </a:t>
            </a:r>
            <a:r>
              <a:rPr lang="en-US" sz="825" dirty="0" err="1">
                <a:solidFill>
                  <a:sysClr val="windowText" lastClr="000000"/>
                </a:solidFill>
                <a:latin typeface="Calibri" panose="020F0502020204030204"/>
              </a:rPr>
              <a:t>lymphopenia</a:t>
            </a: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, or increased oxygen requirement)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Categorized as high clinical suspicion for COVID-19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Requires inpatient hospitalization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11" y="415643"/>
            <a:ext cx="2251363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Confirmed COVID-19 case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Received positive COVID-19 test result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Symptomatic or asymptomatic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i="1" dirty="0">
                <a:solidFill>
                  <a:sysClr val="windowText" lastClr="000000"/>
                </a:solidFill>
                <a:latin typeface="Calibri" panose="020F0502020204030204"/>
              </a:rPr>
              <a:t>*on enhanced droplet &amp; contact isolation based on symptoms &amp; timing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i="1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0099" y="412176"/>
            <a:ext cx="1856512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COVID-19 Screening – Pre-Admission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Shows no signs of influenza-like illness (ILI) – patient presents with disease, injury or disorder requiring inpatient hospitalization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Categorized as low clinical suspicion for COVID-19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6791" y="2957515"/>
            <a:ext cx="2251363" cy="159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Enhanced droplet &amp; contact precautions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86603" y="1712776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Pending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46791" y="3182650"/>
            <a:ext cx="2251363" cy="79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Patient Care – Level 2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N95 respirator and eye protection (UCLA Health-approved face shield or safety goggles) or PAPR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Gown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Gloves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231" y="1712775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Received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8186" y="3189579"/>
            <a:ext cx="1782038" cy="789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Patient Care – Level 1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Surgical mask and eye protection (UCLA Health-approved face shield or safety glasses)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Gown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Gloves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07010" y="3189579"/>
            <a:ext cx="1097969" cy="561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Patient Care – Universal Masking &amp; Eye Protection</a:t>
            </a:r>
          </a:p>
        </p:txBody>
      </p:sp>
      <p:cxnSp>
        <p:nvCxnSpPr>
          <p:cNvPr id="17" name="Straight Connector 16"/>
          <p:cNvCxnSpPr>
            <a:stCxn id="6" idx="2"/>
            <a:endCxn id="9" idx="0"/>
          </p:cNvCxnSpPr>
          <p:nvPr/>
        </p:nvCxnSpPr>
        <p:spPr>
          <a:xfrm flipH="1">
            <a:off x="3072473" y="1366411"/>
            <a:ext cx="948820" cy="1591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10" idx="0"/>
          </p:cNvCxnSpPr>
          <p:nvPr/>
        </p:nvCxnSpPr>
        <p:spPr>
          <a:xfrm>
            <a:off x="1686804" y="1364674"/>
            <a:ext cx="979115" cy="348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2"/>
            <a:endCxn id="9" idx="0"/>
          </p:cNvCxnSpPr>
          <p:nvPr/>
        </p:nvCxnSpPr>
        <p:spPr>
          <a:xfrm>
            <a:off x="2665919" y="1879028"/>
            <a:ext cx="406554" cy="1078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2"/>
            <a:endCxn id="12" idx="0"/>
          </p:cNvCxnSpPr>
          <p:nvPr/>
        </p:nvCxnSpPr>
        <p:spPr>
          <a:xfrm flipH="1">
            <a:off x="1005546" y="1364674"/>
            <a:ext cx="681258" cy="348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9" idx="0"/>
          </p:cNvCxnSpPr>
          <p:nvPr/>
        </p:nvCxnSpPr>
        <p:spPr>
          <a:xfrm>
            <a:off x="1005546" y="1879028"/>
            <a:ext cx="2066927" cy="1078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614716" y="2173870"/>
            <a:ext cx="536642" cy="197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Positive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6997" y="2957515"/>
            <a:ext cx="1558631" cy="48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Follow standard &amp; transmission-based precautions based on symptoms</a:t>
            </a:r>
          </a:p>
        </p:txBody>
      </p:sp>
      <p:cxnSp>
        <p:nvCxnSpPr>
          <p:cNvPr id="33" name="Straight Connector 32"/>
          <p:cNvCxnSpPr>
            <a:stCxn id="12" idx="2"/>
            <a:endCxn id="31" idx="0"/>
          </p:cNvCxnSpPr>
          <p:nvPr/>
        </p:nvCxnSpPr>
        <p:spPr>
          <a:xfrm>
            <a:off x="1005546" y="1879028"/>
            <a:ext cx="767" cy="1078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92086" y="2172136"/>
            <a:ext cx="565439" cy="1991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Negative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06647" y="2022984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Pending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277422" y="2022984"/>
            <a:ext cx="1558631" cy="1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COVID-19 Test Results Received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35432" y="3189579"/>
            <a:ext cx="900545" cy="561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Follow PPE requirements for confirmed COVID-19 case</a:t>
            </a:r>
          </a:p>
        </p:txBody>
      </p:sp>
      <p:cxnSp>
        <p:nvCxnSpPr>
          <p:cNvPr id="44" name="Straight Connector 43"/>
          <p:cNvCxnSpPr>
            <a:stCxn id="7" idx="2"/>
            <a:endCxn id="40" idx="0"/>
          </p:cNvCxnSpPr>
          <p:nvPr/>
        </p:nvCxnSpPr>
        <p:spPr>
          <a:xfrm flipH="1">
            <a:off x="5385963" y="1362944"/>
            <a:ext cx="772393" cy="6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7" idx="2"/>
            <a:endCxn id="41" idx="0"/>
          </p:cNvCxnSpPr>
          <p:nvPr/>
        </p:nvCxnSpPr>
        <p:spPr>
          <a:xfrm>
            <a:off x="6158356" y="1362944"/>
            <a:ext cx="898382" cy="6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2"/>
            <a:endCxn id="14" idx="0"/>
          </p:cNvCxnSpPr>
          <p:nvPr/>
        </p:nvCxnSpPr>
        <p:spPr>
          <a:xfrm>
            <a:off x="5385963" y="2189236"/>
            <a:ext cx="3242" cy="100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  <a:endCxn id="15" idx="0"/>
          </p:cNvCxnSpPr>
          <p:nvPr/>
        </p:nvCxnSpPr>
        <p:spPr>
          <a:xfrm>
            <a:off x="7056738" y="2189236"/>
            <a:ext cx="999257" cy="100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2"/>
            <a:endCxn id="42" idx="0"/>
          </p:cNvCxnSpPr>
          <p:nvPr/>
        </p:nvCxnSpPr>
        <p:spPr>
          <a:xfrm flipH="1">
            <a:off x="6785705" y="2189236"/>
            <a:ext cx="271033" cy="100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577014" y="2665273"/>
            <a:ext cx="560034" cy="197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Positive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304600" y="2667223"/>
            <a:ext cx="565439" cy="1991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Negative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46791" y="4000503"/>
            <a:ext cx="2251363" cy="79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PPE for Room Cleaning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Routine room cleaning – Level 2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Terminal room cleaning – Level 1 PPE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If aerosol-generating procedure performed, wait one hour prior to entering wearing Level 1 PPE for cleaning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62814" y="412176"/>
            <a:ext cx="1932695" cy="9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ysClr val="windowText" lastClr="000000"/>
                </a:solidFill>
                <a:latin typeface="Calibri" panose="020F0502020204030204"/>
              </a:rPr>
              <a:t>COVID-19 Screening – Pre-Procedural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Shows no signs of influenza-like illness (ILI) – patient presents with disease, injury or disorder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Not clinically suspected for COVID-19 </a:t>
            </a:r>
          </a:p>
          <a:p>
            <a:pPr marL="128588" indent="-128588" algn="l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25" dirty="0">
                <a:solidFill>
                  <a:sysClr val="windowText" lastClr="000000"/>
                </a:solidFill>
                <a:latin typeface="Calibri" panose="020F0502020204030204"/>
              </a:rPr>
              <a:t>Previously tested negative for COVID-19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cxnSp>
        <p:nvCxnSpPr>
          <p:cNvPr id="53" name="Straight Connector 52"/>
          <p:cNvCxnSpPr>
            <a:stCxn id="32" idx="2"/>
            <a:endCxn id="15" idx="0"/>
          </p:cNvCxnSpPr>
          <p:nvPr/>
        </p:nvCxnSpPr>
        <p:spPr>
          <a:xfrm flipH="1">
            <a:off x="8055994" y="1362943"/>
            <a:ext cx="34424" cy="1826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604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Inpatient PPE workflows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Desire to use PPE for COVID-recovered patients</a:t>
            </a:r>
          </a:p>
          <a:p>
            <a:r>
              <a:rPr lang="en-US" dirty="0"/>
              <a:t>Want to use more PPE than is recommended </a:t>
            </a:r>
          </a:p>
          <a:p>
            <a:r>
              <a:rPr lang="en-US" dirty="0"/>
              <a:t>Complexities of wanting to wear PPE when treating patients but not when congregating with colleagues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315200" y="4913313"/>
            <a:ext cx="1828800" cy="220662"/>
          </a:xfrm>
        </p:spPr>
        <p:txBody>
          <a:bodyPr/>
          <a:lstStyle/>
          <a:p>
            <a:fld id="{45EC4AA7-8AA4-41AD-B217-7D27163EC3A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9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to the Future:</a:t>
            </a:r>
            <a:br>
              <a:rPr lang="en-US" dirty="0"/>
            </a:br>
            <a:r>
              <a:rPr lang="en-US" dirty="0"/>
              <a:t>What We Have Learned About PPE from COVID-19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B757F-C14A-B741-B454-7B185A1C2E7E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PPE challenges will continue to exist</a:t>
            </a:r>
          </a:p>
          <a:p>
            <a:pPr lvl="1"/>
            <a:r>
              <a:rPr lang="en-US" dirty="0"/>
              <a:t>We will be forever reminding HCW to now pull their mask below their chin</a:t>
            </a:r>
          </a:p>
          <a:p>
            <a:r>
              <a:rPr lang="en-US" dirty="0"/>
              <a:t>PPE has become a part of our everyday lives</a:t>
            </a:r>
          </a:p>
          <a:p>
            <a:pPr lvl="1"/>
            <a:r>
              <a:rPr lang="en-US" dirty="0"/>
              <a:t>Is that good? Bad?</a:t>
            </a:r>
          </a:p>
          <a:p>
            <a:pPr lvl="2"/>
            <a:r>
              <a:rPr lang="en-US" dirty="0"/>
              <a:t>Masks</a:t>
            </a:r>
          </a:p>
          <a:p>
            <a:pPr lvl="2"/>
            <a:r>
              <a:rPr lang="en-US" dirty="0"/>
              <a:t>Gloves</a:t>
            </a:r>
          </a:p>
        </p:txBody>
      </p:sp>
    </p:spTree>
    <p:extLst>
      <p:ext uri="{BB962C8B-B14F-4D97-AF65-F5344CB8AC3E}">
        <p14:creationId xmlns:p14="http://schemas.microsoft.com/office/powerpoint/2010/main" val="134491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3BC7AB-B8F5-BB47-8DBE-9290E7FA4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of UCLA Health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0556A-3310-C645-897F-F3C9F7C812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C66A5-CCB7-AF42-9571-5573ADC8C1B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EC09C8-6E10-3041-9D01-FAC193F95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70" y="1319020"/>
            <a:ext cx="7796723" cy="307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EID Preparedness Program at UCLA Health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B757F-C14A-B741-B454-7B185A1C2E7E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8813" y="1092530"/>
            <a:ext cx="7769225" cy="34557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Background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Ronald Reagan UCLA Medical Center became an Ebola Treatment center in Winter 2014.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EID Preparedness Program began in Spring 2015 to maintain and expand preparedness efforts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Overview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Develop and maintain comprehensive response program to equip UCLA Health staff with the necessary tools, resources, and training to safely identify, isolate, and care for any EID patient.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Collaborative and multidisciplinary approach</a:t>
            </a:r>
          </a:p>
        </p:txBody>
      </p:sp>
    </p:spTree>
    <p:extLst>
      <p:ext uri="{BB962C8B-B14F-4D97-AF65-F5344CB8AC3E}">
        <p14:creationId xmlns:p14="http://schemas.microsoft.com/office/powerpoint/2010/main" val="35763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4C84-4EBB-174B-B7A6-F8BF343BC3D1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EID Response:</a:t>
            </a:r>
            <a:br>
              <a:rPr lang="en-US" dirty="0"/>
            </a:br>
            <a:r>
              <a:rPr lang="en-US" dirty="0"/>
              <a:t>Collaborative and Multidisciplinary Approach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824" y="1104405"/>
            <a:ext cx="5662605" cy="33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4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and Expansion of EID Program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15200" y="4913313"/>
            <a:ext cx="1828800" cy="220662"/>
          </a:xfrm>
        </p:spPr>
        <p:txBody>
          <a:bodyPr/>
          <a:lstStyle/>
          <a:p>
            <a:fld id="{E8164C84-4EBB-174B-B7A6-F8BF343BC3D1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05606289"/>
              </p:ext>
            </p:extLst>
          </p:nvPr>
        </p:nvGraphicFramePr>
        <p:xfrm>
          <a:off x="403760" y="1223158"/>
          <a:ext cx="8383979" cy="3051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93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6F17-2B12-D04A-854B-CB645F62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 Thus Far at UCLA Health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815AC-3E73-8C45-A386-A486B0F3E52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184571" y="4922838"/>
            <a:ext cx="1828800" cy="220662"/>
          </a:xfrm>
        </p:spPr>
        <p:txBody>
          <a:bodyPr/>
          <a:lstStyle/>
          <a:p>
            <a:fld id="{651B757F-C14A-B741-B454-7B185A1C2E7E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half" idx="1"/>
          </p:nvPr>
        </p:nvSpPr>
        <p:spPr>
          <a:xfrm>
            <a:off x="677333" y="1200150"/>
            <a:ext cx="3789892" cy="3267075"/>
          </a:xfrm>
        </p:spPr>
        <p:txBody>
          <a:bodyPr/>
          <a:lstStyle/>
          <a:p>
            <a:r>
              <a:rPr lang="en-US" dirty="0"/>
              <a:t>January 17-March 12</a:t>
            </a:r>
          </a:p>
          <a:p>
            <a:pPr lvl="1"/>
            <a:r>
              <a:rPr lang="en-US" dirty="0"/>
              <a:t>9 EID Response Activations (ED walk-ins, LAX patient transports, direct admit)</a:t>
            </a:r>
          </a:p>
          <a:p>
            <a:pPr lvl="1"/>
            <a:r>
              <a:rPr lang="en-US" dirty="0"/>
              <a:t>Utilized MERS response protocols</a:t>
            </a:r>
          </a:p>
          <a:p>
            <a:pPr lvl="1"/>
            <a:r>
              <a:rPr lang="en-US" dirty="0"/>
              <a:t>Foreign travel screening dictated response</a:t>
            </a:r>
          </a:p>
          <a:p>
            <a:pPr lvl="1"/>
            <a:r>
              <a:rPr lang="en-US" dirty="0"/>
              <a:t>SOP development and training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 bwMode="auto">
          <a:xfrm>
            <a:off x="4663548" y="1200149"/>
            <a:ext cx="3789892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30000"/>
              </a:spcAft>
              <a:buChar char="•"/>
              <a:defRPr sz="2000" baseline="0">
                <a:solidFill>
                  <a:srgbClr val="2774AE"/>
                </a:solidFill>
                <a:latin typeface="+mn-lt"/>
                <a:ea typeface="+mn-ea"/>
                <a:cs typeface="ＭＳ Ｐゴシック" charset="0"/>
              </a:defRPr>
            </a:lvl1pPr>
            <a:lvl2pPr marL="514350" indent="-114300" algn="l" rtl="0" eaLnBrk="0" fontAlgn="base" hangingPunct="0">
              <a:lnSpc>
                <a:spcPts val="22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800" baseline="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855663" indent="-117475" algn="l" rtl="0" eaLnBrk="0" fontAlgn="base" hangingPunct="0">
              <a:lnSpc>
                <a:spcPts val="20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600" baseline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defRPr>
            </a:lvl3pPr>
            <a:lvl4pPr marL="1200150" indent="-114300" algn="l" rtl="0" eaLnBrk="0" fontAlgn="base" hangingPunct="0">
              <a:lnSpc>
                <a:spcPts val="18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400" baseline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defRPr>
            </a:lvl4pPr>
            <a:lvl5pPr marL="1543050" indent="-114300" algn="l" rtl="0" eaLnBrk="0" fontAlgn="base" hangingPunct="0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200" baseline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defRPr>
            </a:lvl5pPr>
            <a:lvl6pPr marL="2000250" indent="-114300" algn="l" rtl="0" fontAlgn="base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800">
                <a:solidFill>
                  <a:schemeClr val="accent2"/>
                </a:solidFill>
                <a:latin typeface="+mn-lt"/>
                <a:ea typeface="+mn-ea"/>
              </a:defRPr>
            </a:lvl6pPr>
            <a:lvl7pPr marL="2457450" indent="-114300" algn="l" rtl="0" fontAlgn="base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800">
                <a:solidFill>
                  <a:schemeClr val="accent2"/>
                </a:solidFill>
                <a:latin typeface="+mn-lt"/>
                <a:ea typeface="+mn-ea"/>
              </a:defRPr>
            </a:lvl7pPr>
            <a:lvl8pPr marL="2914650" indent="-114300" algn="l" rtl="0" fontAlgn="base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800">
                <a:solidFill>
                  <a:schemeClr val="accent2"/>
                </a:solidFill>
                <a:latin typeface="+mn-lt"/>
                <a:ea typeface="+mn-ea"/>
              </a:defRPr>
            </a:lvl8pPr>
            <a:lvl9pPr marL="3371850" indent="-114300" algn="l" rtl="0" fontAlgn="base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800">
                <a:solidFill>
                  <a:schemeClr val="accent2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March 12 - present</a:t>
            </a:r>
          </a:p>
          <a:p>
            <a:pPr lvl="1"/>
            <a:r>
              <a:rPr lang="en-US" kern="0" dirty="0"/>
              <a:t>Support response – PPE &amp; safety guidance, trainings, etc. </a:t>
            </a:r>
          </a:p>
          <a:p>
            <a:pPr lvl="1"/>
            <a:r>
              <a:rPr lang="en-US" kern="0" dirty="0"/>
              <a:t>SOP development</a:t>
            </a:r>
          </a:p>
          <a:p>
            <a:pPr lvl="1"/>
            <a:r>
              <a:rPr lang="en-US" kern="0" dirty="0"/>
              <a:t>Just-In-Time Training</a:t>
            </a:r>
          </a:p>
          <a:p>
            <a:pPr marL="400050" lvl="1" indent="0"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4622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6F17-2B12-D04A-854B-CB645F62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in California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E53B6-AA18-634A-B4B5-BF4325C86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125" y="1402538"/>
            <a:ext cx="5010367" cy="3267075"/>
          </a:xfrm>
        </p:spPr>
        <p:txBody>
          <a:bodyPr/>
          <a:lstStyle/>
          <a:p>
            <a:pPr eaLnBrk="1" hangingPunct="1"/>
            <a:r>
              <a:rPr lang="en-US" altLang="en-US" dirty="0"/>
              <a:t>Attitudes of PPE use </a:t>
            </a:r>
          </a:p>
          <a:p>
            <a:pPr lvl="1" eaLnBrk="1" hangingPunct="1"/>
            <a:r>
              <a:rPr lang="en-US" dirty="0"/>
              <a:t>Shock and overuse of PPE</a:t>
            </a:r>
          </a:p>
          <a:p>
            <a:pPr lvl="1" eaLnBrk="1" hangingPunct="1"/>
            <a:r>
              <a:rPr lang="en-US" dirty="0"/>
              <a:t>Mistrust in guidelines</a:t>
            </a:r>
          </a:p>
          <a:p>
            <a:pPr lvl="1" eaLnBrk="1" hangingPunct="1"/>
            <a:r>
              <a:rPr lang="en-US" dirty="0"/>
              <a:t>PPE Fatigue </a:t>
            </a:r>
          </a:p>
          <a:p>
            <a:pPr lvl="1" eaLnBrk="1" hangingPunct="1"/>
            <a:r>
              <a:rPr lang="en-US" dirty="0"/>
              <a:t>Cutting corners with PPE use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How can each impact healthcare systems?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815AC-3E73-8C45-A386-A486B0F3E52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184571" y="4922838"/>
            <a:ext cx="1828800" cy="220662"/>
          </a:xfrm>
        </p:spPr>
        <p:txBody>
          <a:bodyPr/>
          <a:lstStyle/>
          <a:p>
            <a:fld id="{651B757F-C14A-B741-B454-7B185A1C2E7E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3368" y="1103357"/>
            <a:ext cx="3033605" cy="33963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24917" y="1402538"/>
            <a:ext cx="13324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Last updated 11/14/2020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9398" y="4340743"/>
            <a:ext cx="2374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Source: </a:t>
            </a:r>
            <a:r>
              <a:rPr lang="en-US" sz="800" dirty="0">
                <a:hlinkClick r:id="rId3"/>
              </a:rPr>
              <a:t>https://covid19.ca.gov/state-dashboard/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3161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4C84-4EBB-174B-B7A6-F8BF343BC3D1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of PPE Modifications at UCLA Health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56225"/>
              </p:ext>
            </p:extLst>
          </p:nvPr>
        </p:nvGraphicFramePr>
        <p:xfrm>
          <a:off x="226880" y="1165392"/>
          <a:ext cx="8724614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406">
                  <a:extLst>
                    <a:ext uri="{9D8B030D-6E8A-4147-A177-3AD203B41FA5}">
                      <a16:colId xmlns:a16="http://schemas.microsoft.com/office/drawing/2014/main" val="1583751457"/>
                    </a:ext>
                  </a:extLst>
                </a:gridCol>
                <a:gridCol w="1795829">
                  <a:extLst>
                    <a:ext uri="{9D8B030D-6E8A-4147-A177-3AD203B41FA5}">
                      <a16:colId xmlns:a16="http://schemas.microsoft.com/office/drawing/2014/main" val="2125822835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342950913"/>
                    </a:ext>
                  </a:extLst>
                </a:gridCol>
                <a:gridCol w="2679602">
                  <a:extLst>
                    <a:ext uri="{9D8B030D-6E8A-4147-A177-3AD203B41FA5}">
                      <a16:colId xmlns:a16="http://schemas.microsoft.com/office/drawing/2014/main" val="1306623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Jan</a:t>
                      </a:r>
                      <a:r>
                        <a:rPr lang="en-US" sz="1200" baseline="0" dirty="0"/>
                        <a:t> – April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April –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Oct</a:t>
                      </a:r>
                      <a:r>
                        <a:rPr lang="en-US" sz="1200" baseline="0" dirty="0"/>
                        <a:t> - Present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46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Gown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disposable OR</a:t>
                      </a:r>
                      <a:r>
                        <a:rPr lang="en-US" sz="1200" baseline="0" dirty="0"/>
                        <a:t> gown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single</a:t>
                      </a:r>
                      <a:r>
                        <a:rPr lang="en-US" sz="1200" baseline="0" dirty="0"/>
                        <a:t> use reusable isolation gown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single</a:t>
                      </a:r>
                      <a:r>
                        <a:rPr lang="en-US" sz="1200" baseline="0" dirty="0"/>
                        <a:t> use reusable isolation gown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711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Respiratory</a:t>
                      </a:r>
                      <a:r>
                        <a:rPr lang="en-US" sz="1200" baseline="0" dirty="0"/>
                        <a:t> Protection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</a:t>
                      </a:r>
                      <a:r>
                        <a:rPr lang="en-US" sz="1200" baseline="0" dirty="0"/>
                        <a:t> Aerosol Generating Procedure (AGP): PAPR or N95</a:t>
                      </a:r>
                    </a:p>
                    <a:p>
                      <a:pPr algn="ctr"/>
                      <a:r>
                        <a:rPr lang="en-US" sz="1200" baseline="0" dirty="0"/>
                        <a:t>If non-AGP: Surgical Mask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PAPR</a:t>
                      </a:r>
                      <a:r>
                        <a:rPr lang="en-US" sz="1200" baseline="0" dirty="0"/>
                        <a:t> or N95 for all suspected or confirmed cases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963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Eye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(with</a:t>
                      </a:r>
                      <a:r>
                        <a:rPr lang="en-US" sz="1200" baseline="0" dirty="0"/>
                        <a:t> PAPR)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AGP: Face Shield or Goggles</a:t>
                      </a:r>
                    </a:p>
                    <a:p>
                      <a:pPr algn="ctr"/>
                      <a:r>
                        <a:rPr lang="en-US" sz="1200" dirty="0"/>
                        <a:t>If non-AGP:</a:t>
                      </a:r>
                      <a:r>
                        <a:rPr lang="en-US" sz="1200" baseline="0" dirty="0"/>
                        <a:t> above or safety glasses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suspected</a:t>
                      </a:r>
                      <a:r>
                        <a:rPr lang="en-US" sz="1200" baseline="0" dirty="0"/>
                        <a:t> or confirmed</a:t>
                      </a:r>
                      <a:r>
                        <a:rPr lang="en-US" sz="1200" dirty="0"/>
                        <a:t>: Face Shield or Goggles</a:t>
                      </a:r>
                    </a:p>
                    <a:p>
                      <a:pPr algn="ctr"/>
                      <a:r>
                        <a:rPr lang="en-US" sz="1200" dirty="0"/>
                        <a:t>If low</a:t>
                      </a:r>
                      <a:r>
                        <a:rPr lang="en-US" sz="1200" baseline="0" dirty="0"/>
                        <a:t> suspicion</a:t>
                      </a:r>
                      <a:r>
                        <a:rPr lang="en-US" sz="1200" dirty="0"/>
                        <a:t>:</a:t>
                      </a:r>
                      <a:r>
                        <a:rPr lang="en-US" sz="1200" baseline="0" dirty="0"/>
                        <a:t> above or safety glasses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641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Gloves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Double</a:t>
                      </a:r>
                      <a:r>
                        <a:rPr lang="en-US" sz="1200" baseline="0" dirty="0"/>
                        <a:t> Gloving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Single Gloves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Single Gloves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752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Booties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14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Hair Bonnets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50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62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 of the Updates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B757F-C14A-B741-B454-7B185A1C2E7E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8813" y="1200150"/>
            <a:ext cx="8002787" cy="3267074"/>
          </a:xfrm>
        </p:spPr>
        <p:txBody>
          <a:bodyPr/>
          <a:lstStyle/>
          <a:p>
            <a:r>
              <a:rPr lang="en-US" sz="1800" dirty="0"/>
              <a:t>Cal/OSHA updated their guidance to use respiratory protection for suspect/confirmed COVID-19 patients, based on the current stability of the respiratory protection supply chain</a:t>
            </a:r>
          </a:p>
          <a:p>
            <a:r>
              <a:rPr lang="en-US" sz="1800" dirty="0"/>
              <a:t>These PPE changes are also possible due to a reduction in COVID-19 cases</a:t>
            </a:r>
          </a:p>
          <a:p>
            <a:pPr lvl="0"/>
            <a:r>
              <a:rPr lang="en-US" sz="1800" dirty="0"/>
              <a:t>There is no new evidence suggesting that COVID-19 is an airborne disease like measles or TB, but there are instances where SARS-CoV-2 may become aerosolized (e.g. during aerosol-generating procedures).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794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UCLA Blue Hyperlink">
      <a:dk1>
        <a:srgbClr val="000000"/>
      </a:dk1>
      <a:lt1>
        <a:srgbClr val="FFFFFF"/>
      </a:lt1>
      <a:dk2>
        <a:srgbClr val="000000"/>
      </a:dk2>
      <a:lt2>
        <a:srgbClr val="8B8D8E"/>
      </a:lt2>
      <a:accent1>
        <a:srgbClr val="536895"/>
      </a:accent1>
      <a:accent2>
        <a:srgbClr val="616365"/>
      </a:accent2>
      <a:accent3>
        <a:srgbClr val="FFFFFF"/>
      </a:accent3>
      <a:accent4>
        <a:srgbClr val="000000"/>
      </a:accent4>
      <a:accent5>
        <a:srgbClr val="B3B9C8"/>
      </a:accent5>
      <a:accent6>
        <a:srgbClr val="57595B"/>
      </a:accent6>
      <a:hlink>
        <a:srgbClr val="2973AD"/>
      </a:hlink>
      <a:folHlink>
        <a:srgbClr val="2973AD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B8D8E"/>
        </a:lt2>
        <a:accent1>
          <a:srgbClr val="536895"/>
        </a:accent1>
        <a:accent2>
          <a:srgbClr val="616365"/>
        </a:accent2>
        <a:accent3>
          <a:srgbClr val="FFFFFF"/>
        </a:accent3>
        <a:accent4>
          <a:srgbClr val="000000"/>
        </a:accent4>
        <a:accent5>
          <a:srgbClr val="B3B9C8"/>
        </a:accent5>
        <a:accent6>
          <a:srgbClr val="57595B"/>
        </a:accent6>
        <a:hlink>
          <a:srgbClr val="F1E3BB"/>
        </a:hlink>
        <a:folHlink>
          <a:srgbClr val="FFB6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1746</Words>
  <Application>Microsoft Office PowerPoint</Application>
  <PresentationFormat>On-screen Show (16:9)</PresentationFormat>
  <Paragraphs>267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</vt:lpstr>
      <vt:lpstr>Default</vt:lpstr>
      <vt:lpstr>COVID-19 and PPE:  An Evolving Process   Rajkiran Kullar, MPH, CIC William Brown, BSN, RN Anjali Bisht, MPH, CIC  Infection Preventionists at UCLA Health  11/18/2020</vt:lpstr>
      <vt:lpstr>Background of UCLA Health</vt:lpstr>
      <vt:lpstr>EID Preparedness Program at UCLA Health </vt:lpstr>
      <vt:lpstr>EID Response: Collaborative and Multidisciplinary Approach </vt:lpstr>
      <vt:lpstr>Evolution and Expansion of EID Program</vt:lpstr>
      <vt:lpstr>COVID-19 Response Thus Far at UCLA Health</vt:lpstr>
      <vt:lpstr>COVID-19 in California</vt:lpstr>
      <vt:lpstr>Timeline of PPE Modifications at UCLA Health </vt:lpstr>
      <vt:lpstr>Rationale of the Updates</vt:lpstr>
      <vt:lpstr>Summary of PPE Guidance Updates</vt:lpstr>
      <vt:lpstr>COVID-19 Clinical Case Definitions</vt:lpstr>
      <vt:lpstr>PowerPoint Presentation</vt:lpstr>
      <vt:lpstr>Challenges to Ambulatory PPE workflows</vt:lpstr>
      <vt:lpstr>PowerPoint Presentation</vt:lpstr>
      <vt:lpstr>Challenges to ED PPE workflows</vt:lpstr>
      <vt:lpstr>PowerPoint Presentation</vt:lpstr>
      <vt:lpstr>Challenges to Inpatient PPE workflows</vt:lpstr>
      <vt:lpstr>Looking to the Future: What We Have Learned About PPE from COVID-19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Bisht, Anjali</dc:creator>
  <cp:lastModifiedBy>Tom Logan</cp:lastModifiedBy>
  <cp:revision>160</cp:revision>
  <dcterms:created xsi:type="dcterms:W3CDTF">2009-05-04T15:50:16Z</dcterms:created>
  <dcterms:modified xsi:type="dcterms:W3CDTF">2020-11-17T21:12:18Z</dcterms:modified>
</cp:coreProperties>
</file>